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609" r:id="rId2"/>
    <p:sldId id="259" r:id="rId3"/>
    <p:sldId id="543" r:id="rId4"/>
    <p:sldId id="1229" r:id="rId5"/>
    <p:sldId id="1231" r:id="rId6"/>
    <p:sldId id="1232" r:id="rId7"/>
    <p:sldId id="1247" r:id="rId8"/>
    <p:sldId id="1246" r:id="rId9"/>
    <p:sldId id="1250" r:id="rId10"/>
    <p:sldId id="1249" r:id="rId11"/>
    <p:sldId id="1239" r:id="rId12"/>
    <p:sldId id="1242" r:id="rId13"/>
    <p:sldId id="1244" r:id="rId14"/>
    <p:sldId id="1245" r:id="rId15"/>
    <p:sldId id="1248" r:id="rId16"/>
    <p:sldId id="282" r:id="rId17"/>
  </p:sldIdLst>
  <p:sldSz cx="12196763" cy="6858000"/>
  <p:notesSz cx="6858000" cy="9144000"/>
  <p:custDataLst>
    <p:tags r:id="rId2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289">
          <p15:clr>
            <a:srgbClr val="A4A3A4"/>
          </p15:clr>
        </p15:guide>
        <p15:guide id="2" pos="217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慧 李" initials="慧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080373"/>
    <a:srgbClr val="63A711"/>
    <a:srgbClr val="CCB182"/>
    <a:srgbClr val="969595"/>
    <a:srgbClr val="FF6700"/>
    <a:srgbClr val="FFFFFF"/>
    <a:srgbClr val="A9C826"/>
    <a:srgbClr val="CEE46E"/>
    <a:srgbClr val="3E4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210" autoAdjust="0"/>
  </p:normalViewPr>
  <p:slideViewPr>
    <p:cSldViewPr snapToObjects="1">
      <p:cViewPr varScale="1">
        <p:scale>
          <a:sx n="95" d="100"/>
          <a:sy n="95" d="100"/>
        </p:scale>
        <p:origin x="100" y="2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554"/>
    </p:cViewPr>
  </p:sorterViewPr>
  <p:notesViewPr>
    <p:cSldViewPr snapToObjects="1">
      <p:cViewPr varScale="1">
        <p:scale>
          <a:sx n="79" d="100"/>
          <a:sy n="79" d="100"/>
        </p:scale>
        <p:origin x="2764" y="68"/>
      </p:cViewPr>
      <p:guideLst>
        <p:guide orient="horz" pos="3289"/>
        <p:guide pos="217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10686-844B-4A1B-87C8-BB90DB4BAB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fld id="{B9EEDA17-7CE7-49CA-897E-A1888A19DA62}" type="datetimeFigureOut">
              <a:rPr lang="zh-CN" altLang="en-US"/>
              <a:t>2023/9/8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CE1689F0-D8FB-450F-A36F-553F26501FEE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GRPT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GRPT</a:t>
            </a:r>
          </a:p>
        </p:txBody>
      </p:sp>
    </p:spTree>
    <p:extLst>
      <p:ext uri="{BB962C8B-B14F-4D97-AF65-F5344CB8AC3E}">
        <p14:creationId xmlns:p14="http://schemas.microsoft.com/office/powerpoint/2010/main" val="678274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GRPT</a:t>
            </a:r>
          </a:p>
        </p:txBody>
      </p:sp>
    </p:spTree>
    <p:extLst>
      <p:ext uri="{BB962C8B-B14F-4D97-AF65-F5344CB8AC3E}">
        <p14:creationId xmlns:p14="http://schemas.microsoft.com/office/powerpoint/2010/main" val="2627918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GRPT</a:t>
            </a:r>
          </a:p>
        </p:txBody>
      </p:sp>
    </p:spTree>
    <p:extLst>
      <p:ext uri="{BB962C8B-B14F-4D97-AF65-F5344CB8AC3E}">
        <p14:creationId xmlns:p14="http://schemas.microsoft.com/office/powerpoint/2010/main" val="2465147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GRPT</a:t>
            </a:r>
          </a:p>
        </p:txBody>
      </p:sp>
    </p:spTree>
    <p:extLst>
      <p:ext uri="{BB962C8B-B14F-4D97-AF65-F5344CB8AC3E}">
        <p14:creationId xmlns:p14="http://schemas.microsoft.com/office/powerpoint/2010/main" val="799186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GRPT</a:t>
            </a:r>
          </a:p>
        </p:txBody>
      </p:sp>
    </p:spTree>
    <p:extLst>
      <p:ext uri="{BB962C8B-B14F-4D97-AF65-F5344CB8AC3E}">
        <p14:creationId xmlns:p14="http://schemas.microsoft.com/office/powerpoint/2010/main" val="4224427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GRPT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GRPT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GRPT</a:t>
            </a:r>
          </a:p>
        </p:txBody>
      </p:sp>
    </p:spTree>
    <p:extLst>
      <p:ext uri="{BB962C8B-B14F-4D97-AF65-F5344CB8AC3E}">
        <p14:creationId xmlns:p14="http://schemas.microsoft.com/office/powerpoint/2010/main" val="3120328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GRPT</a:t>
            </a:r>
          </a:p>
        </p:txBody>
      </p:sp>
    </p:spTree>
    <p:extLst>
      <p:ext uri="{BB962C8B-B14F-4D97-AF65-F5344CB8AC3E}">
        <p14:creationId xmlns:p14="http://schemas.microsoft.com/office/powerpoint/2010/main" val="4231385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GRPT</a:t>
            </a:r>
          </a:p>
        </p:txBody>
      </p:sp>
    </p:spTree>
    <p:extLst>
      <p:ext uri="{BB962C8B-B14F-4D97-AF65-F5344CB8AC3E}">
        <p14:creationId xmlns:p14="http://schemas.microsoft.com/office/powerpoint/2010/main" val="1033515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GRPT</a:t>
            </a:r>
          </a:p>
        </p:txBody>
      </p:sp>
    </p:spTree>
    <p:extLst>
      <p:ext uri="{BB962C8B-B14F-4D97-AF65-F5344CB8AC3E}">
        <p14:creationId xmlns:p14="http://schemas.microsoft.com/office/powerpoint/2010/main" val="1079205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GRPT</a:t>
            </a:r>
          </a:p>
        </p:txBody>
      </p:sp>
    </p:spTree>
    <p:extLst>
      <p:ext uri="{BB962C8B-B14F-4D97-AF65-F5344CB8AC3E}">
        <p14:creationId xmlns:p14="http://schemas.microsoft.com/office/powerpoint/2010/main" val="1617986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GRPT</a:t>
            </a:r>
          </a:p>
        </p:txBody>
      </p:sp>
    </p:spTree>
    <p:extLst>
      <p:ext uri="{BB962C8B-B14F-4D97-AF65-F5344CB8AC3E}">
        <p14:creationId xmlns:p14="http://schemas.microsoft.com/office/powerpoint/2010/main" val="1087249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GRPT</a:t>
            </a:r>
          </a:p>
        </p:txBody>
      </p:sp>
    </p:spTree>
    <p:extLst>
      <p:ext uri="{BB962C8B-B14F-4D97-AF65-F5344CB8AC3E}">
        <p14:creationId xmlns:p14="http://schemas.microsoft.com/office/powerpoint/2010/main" val="316366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765" y="314692"/>
            <a:ext cx="2425700" cy="5378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908050"/>
            <a:ext cx="10977563" cy="635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7563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963" y="908050"/>
            <a:ext cx="2743200" cy="5218113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908050"/>
            <a:ext cx="8081963" cy="52181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9922316" y="620713"/>
            <a:ext cx="1649485" cy="215900"/>
          </a:xfrm>
          <a:prstGeom prst="rect">
            <a:avLst/>
          </a:prstGeom>
          <a:solidFill>
            <a:srgbClr val="F7B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5" name="TextBox 7"/>
          <p:cNvSpPr txBox="1"/>
          <p:nvPr userDrawn="1"/>
        </p:nvSpPr>
        <p:spPr>
          <a:xfrm>
            <a:off x="9071106" y="608013"/>
            <a:ext cx="2494342" cy="260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r" eaLnBrk="1" latinLnBrk="1" hangingPunct="1">
              <a:buNone/>
            </a:pPr>
            <a:r>
              <a:rPr lang="en-US" altLang="ko-KR" sz="1100" dirty="0">
                <a:solidFill>
                  <a:schemeClr val="bg1"/>
                </a:solidFill>
                <a:latin typeface="Arial" panose="020B0604020202020204" pitchFamily="34" charset="0"/>
                <a:ea typeface="Malgun Gothic" panose="020B0503020000020004" charset="-127"/>
              </a:rPr>
              <a:t>www.asadal.com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ea typeface="Malgun Gothic" panose="020B0503020000020004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624645" y="836613"/>
            <a:ext cx="109450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623619" y="269726"/>
            <a:ext cx="10688663" cy="418058"/>
          </a:xfrm>
        </p:spPr>
        <p:txBody>
          <a:bodyPr>
            <a:noAutofit/>
          </a:bodyPr>
          <a:lstStyle>
            <a:lvl1pPr algn="l">
              <a:defRPr sz="4800" b="1" baseline="-25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822" y="6356350"/>
            <a:ext cx="2845837" cy="365125"/>
          </a:xfr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FD4DA1-755B-4890-9777-F966D2BCC96A}" type="datetimeFigureOut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2023-09-08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7119" y="6356350"/>
            <a:ext cx="3862208" cy="365125"/>
          </a:xfr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40786" y="6356350"/>
            <a:ext cx="2845837" cy="365125"/>
          </a:xfrm>
        </p:spPr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687593-0683-40DF-87A8-F165699A454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596" y="1122363"/>
            <a:ext cx="914757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596" y="3602038"/>
            <a:ext cx="914757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74CE-AAAB-44B3-A1B6-2B841589F0FE}" type="datetimeFigureOut">
              <a:rPr lang="zh-CN" altLang="en-US" smtClean="0"/>
              <a:t>2023/9/8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0DF2-2886-42AC-90E2-EE8703254B4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0941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953B-A6FC-4252-9D65-5D435A04F887}" type="datetimeFigureOut">
              <a:rPr lang="zh-CN" altLang="en-US" smtClean="0"/>
              <a:t>2023/9/8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AFEC-E1CC-4854-BB4C-25D74493A89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1941B14-A0CA-F5F7-BCAA-2488F0F7D1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4" y="156210"/>
            <a:ext cx="2070400" cy="44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8319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-4742" y="1672389"/>
            <a:ext cx="12196800" cy="3513222"/>
          </a:xfrm>
          <a:custGeom>
            <a:avLst/>
            <a:gdLst>
              <a:gd name="connsiteX0" fmla="*/ 0 w 12196800"/>
              <a:gd name="connsiteY0" fmla="*/ 0 h 3513222"/>
              <a:gd name="connsiteX1" fmla="*/ 12196800 w 12196800"/>
              <a:gd name="connsiteY1" fmla="*/ 0 h 3513222"/>
              <a:gd name="connsiteX2" fmla="*/ 12196800 w 12196800"/>
              <a:gd name="connsiteY2" fmla="*/ 3513222 h 3513222"/>
              <a:gd name="connsiteX3" fmla="*/ 0 w 12196800"/>
              <a:gd name="connsiteY3" fmla="*/ 3513222 h 35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6800" h="3513222">
                <a:moveTo>
                  <a:pt x="0" y="0"/>
                </a:moveTo>
                <a:lnTo>
                  <a:pt x="12196800" y="0"/>
                </a:lnTo>
                <a:lnTo>
                  <a:pt x="12196800" y="3513222"/>
                </a:lnTo>
                <a:lnTo>
                  <a:pt x="0" y="35132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 userDrawn="1"/>
        </p:nvSpPr>
        <p:spPr bwMode="auto">
          <a:xfrm>
            <a:off x="6013450" y="1844675"/>
            <a:ext cx="6183313" cy="1465263"/>
          </a:xfrm>
          <a:custGeom>
            <a:avLst/>
            <a:gdLst>
              <a:gd name="T0" fmla="*/ 106 w 8112"/>
              <a:gd name="T1" fmla="*/ 0 h 1905"/>
              <a:gd name="T2" fmla="*/ 8112 w 8112"/>
              <a:gd name="T3" fmla="*/ 0 h 1905"/>
              <a:gd name="T4" fmla="*/ 8112 w 8112"/>
              <a:gd name="T5" fmla="*/ 1905 h 1905"/>
              <a:gd name="T6" fmla="*/ 106 w 8112"/>
              <a:gd name="T7" fmla="*/ 1905 h 1905"/>
              <a:gd name="T8" fmla="*/ 0 w 8112"/>
              <a:gd name="T9" fmla="*/ 1799 h 1905"/>
              <a:gd name="T10" fmla="*/ 0 w 8112"/>
              <a:gd name="T11" fmla="*/ 106 h 1905"/>
              <a:gd name="T12" fmla="*/ 106 w 8112"/>
              <a:gd name="T13" fmla="*/ 0 h 1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12" h="1905">
                <a:moveTo>
                  <a:pt x="106" y="0"/>
                </a:moveTo>
                <a:lnTo>
                  <a:pt x="8112" y="0"/>
                </a:lnTo>
                <a:lnTo>
                  <a:pt x="8112" y="1905"/>
                </a:lnTo>
                <a:lnTo>
                  <a:pt x="106" y="1905"/>
                </a:lnTo>
                <a:cubicBezTo>
                  <a:pt x="48" y="1905"/>
                  <a:pt x="0" y="1857"/>
                  <a:pt x="0" y="1799"/>
                </a:cubicBezTo>
                <a:lnTo>
                  <a:pt x="0" y="106"/>
                </a:lnTo>
                <a:cubicBezTo>
                  <a:pt x="0" y="48"/>
                  <a:pt x="48" y="0"/>
                  <a:pt x="1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7"/>
          <p:cNvSpPr/>
          <p:nvPr userDrawn="1"/>
        </p:nvSpPr>
        <p:spPr bwMode="auto">
          <a:xfrm>
            <a:off x="2228850" y="1844675"/>
            <a:ext cx="1828800" cy="1465263"/>
          </a:xfrm>
          <a:custGeom>
            <a:avLst/>
            <a:gdLst>
              <a:gd name="T0" fmla="*/ 106 w 2399"/>
              <a:gd name="T1" fmla="*/ 0 h 1905"/>
              <a:gd name="T2" fmla="*/ 2293 w 2399"/>
              <a:gd name="T3" fmla="*/ 0 h 1905"/>
              <a:gd name="T4" fmla="*/ 2399 w 2399"/>
              <a:gd name="T5" fmla="*/ 106 h 1905"/>
              <a:gd name="T6" fmla="*/ 2399 w 2399"/>
              <a:gd name="T7" fmla="*/ 1799 h 1905"/>
              <a:gd name="T8" fmla="*/ 2293 w 2399"/>
              <a:gd name="T9" fmla="*/ 1905 h 1905"/>
              <a:gd name="T10" fmla="*/ 106 w 2399"/>
              <a:gd name="T11" fmla="*/ 1905 h 1905"/>
              <a:gd name="T12" fmla="*/ 0 w 2399"/>
              <a:gd name="T13" fmla="*/ 1799 h 1905"/>
              <a:gd name="T14" fmla="*/ 0 w 2399"/>
              <a:gd name="T15" fmla="*/ 106 h 1905"/>
              <a:gd name="T16" fmla="*/ 106 w 2399"/>
              <a:gd name="T17" fmla="*/ 0 h 1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99" h="1905">
                <a:moveTo>
                  <a:pt x="106" y="0"/>
                </a:moveTo>
                <a:lnTo>
                  <a:pt x="2293" y="0"/>
                </a:lnTo>
                <a:cubicBezTo>
                  <a:pt x="2351" y="0"/>
                  <a:pt x="2399" y="48"/>
                  <a:pt x="2399" y="106"/>
                </a:cubicBezTo>
                <a:lnTo>
                  <a:pt x="2399" y="1799"/>
                </a:lnTo>
                <a:cubicBezTo>
                  <a:pt x="2399" y="1857"/>
                  <a:pt x="2351" y="1905"/>
                  <a:pt x="2293" y="1905"/>
                </a:cubicBezTo>
                <a:lnTo>
                  <a:pt x="106" y="1905"/>
                </a:lnTo>
                <a:cubicBezTo>
                  <a:pt x="47" y="1905"/>
                  <a:pt x="0" y="1857"/>
                  <a:pt x="0" y="1799"/>
                </a:cubicBezTo>
                <a:lnTo>
                  <a:pt x="0" y="106"/>
                </a:lnTo>
                <a:cubicBezTo>
                  <a:pt x="0" y="48"/>
                  <a:pt x="47" y="0"/>
                  <a:pt x="1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8"/>
          <p:cNvSpPr/>
          <p:nvPr userDrawn="1"/>
        </p:nvSpPr>
        <p:spPr bwMode="auto">
          <a:xfrm>
            <a:off x="0" y="3382963"/>
            <a:ext cx="2160588" cy="1465263"/>
          </a:xfrm>
          <a:custGeom>
            <a:avLst/>
            <a:gdLst>
              <a:gd name="T0" fmla="*/ 2729 w 2835"/>
              <a:gd name="T1" fmla="*/ 0 h 1905"/>
              <a:gd name="T2" fmla="*/ 0 w 2835"/>
              <a:gd name="T3" fmla="*/ 0 h 1905"/>
              <a:gd name="T4" fmla="*/ 0 w 2835"/>
              <a:gd name="T5" fmla="*/ 1905 h 1905"/>
              <a:gd name="T6" fmla="*/ 2729 w 2835"/>
              <a:gd name="T7" fmla="*/ 1905 h 1905"/>
              <a:gd name="T8" fmla="*/ 2835 w 2835"/>
              <a:gd name="T9" fmla="*/ 1799 h 1905"/>
              <a:gd name="T10" fmla="*/ 2835 w 2835"/>
              <a:gd name="T11" fmla="*/ 106 h 1905"/>
              <a:gd name="T12" fmla="*/ 2729 w 2835"/>
              <a:gd name="T13" fmla="*/ 0 h 1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35" h="1905">
                <a:moveTo>
                  <a:pt x="2729" y="0"/>
                </a:moveTo>
                <a:lnTo>
                  <a:pt x="0" y="0"/>
                </a:lnTo>
                <a:lnTo>
                  <a:pt x="0" y="1905"/>
                </a:lnTo>
                <a:lnTo>
                  <a:pt x="2729" y="1905"/>
                </a:lnTo>
                <a:cubicBezTo>
                  <a:pt x="2787" y="1905"/>
                  <a:pt x="2835" y="1857"/>
                  <a:pt x="2835" y="1799"/>
                </a:cubicBezTo>
                <a:lnTo>
                  <a:pt x="2835" y="106"/>
                </a:lnTo>
                <a:cubicBezTo>
                  <a:pt x="2835" y="48"/>
                  <a:pt x="2787" y="0"/>
                  <a:pt x="2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10"/>
          <p:cNvSpPr/>
          <p:nvPr userDrawn="1"/>
        </p:nvSpPr>
        <p:spPr bwMode="auto">
          <a:xfrm>
            <a:off x="4117975" y="3382963"/>
            <a:ext cx="1828800" cy="1465263"/>
          </a:xfrm>
          <a:custGeom>
            <a:avLst/>
            <a:gdLst>
              <a:gd name="T0" fmla="*/ 2293 w 2399"/>
              <a:gd name="T1" fmla="*/ 0 h 1905"/>
              <a:gd name="T2" fmla="*/ 106 w 2399"/>
              <a:gd name="T3" fmla="*/ 0 h 1905"/>
              <a:gd name="T4" fmla="*/ 0 w 2399"/>
              <a:gd name="T5" fmla="*/ 106 h 1905"/>
              <a:gd name="T6" fmla="*/ 0 w 2399"/>
              <a:gd name="T7" fmla="*/ 1799 h 1905"/>
              <a:gd name="T8" fmla="*/ 106 w 2399"/>
              <a:gd name="T9" fmla="*/ 1905 h 1905"/>
              <a:gd name="T10" fmla="*/ 2293 w 2399"/>
              <a:gd name="T11" fmla="*/ 1905 h 1905"/>
              <a:gd name="T12" fmla="*/ 2399 w 2399"/>
              <a:gd name="T13" fmla="*/ 1799 h 1905"/>
              <a:gd name="T14" fmla="*/ 2399 w 2399"/>
              <a:gd name="T15" fmla="*/ 106 h 1905"/>
              <a:gd name="T16" fmla="*/ 2293 w 2399"/>
              <a:gd name="T17" fmla="*/ 0 h 1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99" h="1905">
                <a:moveTo>
                  <a:pt x="2293" y="0"/>
                </a:moveTo>
                <a:lnTo>
                  <a:pt x="106" y="0"/>
                </a:lnTo>
                <a:cubicBezTo>
                  <a:pt x="48" y="0"/>
                  <a:pt x="0" y="48"/>
                  <a:pt x="0" y="106"/>
                </a:cubicBezTo>
                <a:lnTo>
                  <a:pt x="0" y="1799"/>
                </a:lnTo>
                <a:cubicBezTo>
                  <a:pt x="0" y="1857"/>
                  <a:pt x="48" y="1905"/>
                  <a:pt x="106" y="1905"/>
                </a:cubicBezTo>
                <a:lnTo>
                  <a:pt x="2293" y="1905"/>
                </a:lnTo>
                <a:cubicBezTo>
                  <a:pt x="2351" y="1905"/>
                  <a:pt x="2399" y="1857"/>
                  <a:pt x="2399" y="1799"/>
                </a:cubicBezTo>
                <a:lnTo>
                  <a:pt x="2399" y="106"/>
                </a:lnTo>
                <a:cubicBezTo>
                  <a:pt x="2399" y="48"/>
                  <a:pt x="2352" y="0"/>
                  <a:pt x="229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4117975" y="1844675"/>
            <a:ext cx="1828800" cy="1465263"/>
          </a:xfrm>
          <a:custGeom>
            <a:avLst/>
            <a:gdLst>
              <a:gd name="connsiteX0" fmla="*/ 80806 w 1828800"/>
              <a:gd name="connsiteY0" fmla="*/ 0 h 1465263"/>
              <a:gd name="connsiteX1" fmla="*/ 1747995 w 1828800"/>
              <a:gd name="connsiteY1" fmla="*/ 0 h 1465263"/>
              <a:gd name="connsiteX2" fmla="*/ 1828800 w 1828800"/>
              <a:gd name="connsiteY2" fmla="*/ 81532 h 1465263"/>
              <a:gd name="connsiteX3" fmla="*/ 1828800 w 1828800"/>
              <a:gd name="connsiteY3" fmla="*/ 1383731 h 1465263"/>
              <a:gd name="connsiteX4" fmla="*/ 1747995 w 1828800"/>
              <a:gd name="connsiteY4" fmla="*/ 1465263 h 1465263"/>
              <a:gd name="connsiteX5" fmla="*/ 80806 w 1828800"/>
              <a:gd name="connsiteY5" fmla="*/ 1465263 h 1465263"/>
              <a:gd name="connsiteX6" fmla="*/ 0 w 1828800"/>
              <a:gd name="connsiteY6" fmla="*/ 1383731 h 1465263"/>
              <a:gd name="connsiteX7" fmla="*/ 0 w 1828800"/>
              <a:gd name="connsiteY7" fmla="*/ 81532 h 1465263"/>
              <a:gd name="connsiteX8" fmla="*/ 80806 w 1828800"/>
              <a:gd name="connsiteY8" fmla="*/ 0 h 146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00" h="1465263">
                <a:moveTo>
                  <a:pt x="80806" y="0"/>
                </a:moveTo>
                <a:lnTo>
                  <a:pt x="1747995" y="0"/>
                </a:lnTo>
                <a:cubicBezTo>
                  <a:pt x="1792209" y="0"/>
                  <a:pt x="1828800" y="36920"/>
                  <a:pt x="1828800" y="81532"/>
                </a:cubicBezTo>
                <a:lnTo>
                  <a:pt x="1828800" y="1383731"/>
                </a:lnTo>
                <a:cubicBezTo>
                  <a:pt x="1828800" y="1428343"/>
                  <a:pt x="1792209" y="1465263"/>
                  <a:pt x="1747995" y="1465263"/>
                </a:cubicBezTo>
                <a:lnTo>
                  <a:pt x="80806" y="1465263"/>
                </a:lnTo>
                <a:cubicBezTo>
                  <a:pt x="36591" y="1465263"/>
                  <a:pt x="0" y="1428343"/>
                  <a:pt x="0" y="1383731"/>
                </a:cubicBezTo>
                <a:lnTo>
                  <a:pt x="0" y="81532"/>
                </a:lnTo>
                <a:cubicBezTo>
                  <a:pt x="0" y="36920"/>
                  <a:pt x="36591" y="0"/>
                  <a:pt x="808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2228850" y="3382963"/>
            <a:ext cx="1828800" cy="1465263"/>
          </a:xfrm>
          <a:custGeom>
            <a:avLst/>
            <a:gdLst>
              <a:gd name="connsiteX0" fmla="*/ 80806 w 1828800"/>
              <a:gd name="connsiteY0" fmla="*/ 0 h 1465263"/>
              <a:gd name="connsiteX1" fmla="*/ 1747995 w 1828800"/>
              <a:gd name="connsiteY1" fmla="*/ 0 h 1465263"/>
              <a:gd name="connsiteX2" fmla="*/ 1828800 w 1828800"/>
              <a:gd name="connsiteY2" fmla="*/ 81532 h 1465263"/>
              <a:gd name="connsiteX3" fmla="*/ 1828800 w 1828800"/>
              <a:gd name="connsiteY3" fmla="*/ 1383731 h 1465263"/>
              <a:gd name="connsiteX4" fmla="*/ 1747995 w 1828800"/>
              <a:gd name="connsiteY4" fmla="*/ 1465263 h 1465263"/>
              <a:gd name="connsiteX5" fmla="*/ 80806 w 1828800"/>
              <a:gd name="connsiteY5" fmla="*/ 1465263 h 1465263"/>
              <a:gd name="connsiteX6" fmla="*/ 0 w 1828800"/>
              <a:gd name="connsiteY6" fmla="*/ 1383731 h 1465263"/>
              <a:gd name="connsiteX7" fmla="*/ 0 w 1828800"/>
              <a:gd name="connsiteY7" fmla="*/ 81532 h 1465263"/>
              <a:gd name="connsiteX8" fmla="*/ 80806 w 1828800"/>
              <a:gd name="connsiteY8" fmla="*/ 0 h 146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00" h="1465263">
                <a:moveTo>
                  <a:pt x="80806" y="0"/>
                </a:moveTo>
                <a:lnTo>
                  <a:pt x="1747995" y="0"/>
                </a:lnTo>
                <a:cubicBezTo>
                  <a:pt x="1792209" y="0"/>
                  <a:pt x="1828800" y="36920"/>
                  <a:pt x="1828800" y="81532"/>
                </a:cubicBezTo>
                <a:lnTo>
                  <a:pt x="1828800" y="1383731"/>
                </a:lnTo>
                <a:cubicBezTo>
                  <a:pt x="1828800" y="1428343"/>
                  <a:pt x="1792209" y="1465263"/>
                  <a:pt x="1747995" y="1465263"/>
                </a:cubicBezTo>
                <a:lnTo>
                  <a:pt x="80806" y="1465263"/>
                </a:lnTo>
                <a:cubicBezTo>
                  <a:pt x="36591" y="1465263"/>
                  <a:pt x="0" y="1428343"/>
                  <a:pt x="0" y="1383731"/>
                </a:cubicBezTo>
                <a:lnTo>
                  <a:pt x="0" y="81532"/>
                </a:lnTo>
                <a:cubicBezTo>
                  <a:pt x="0" y="36920"/>
                  <a:pt x="36591" y="0"/>
                  <a:pt x="808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 p14:presetBounceEnd="2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 nodePh="1" p14:presetBounceEnd="2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grpId="0" nodeType="withEffect" nodePh="1" p14:presetBounceEnd="2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2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 p14:presetBounceEnd="2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 animBg="1"/>
          <p:bldP spid="5" grpId="0" animBg="1"/>
          <p:bldP spid="7" grpId="0" animBg="1"/>
          <p:bldP spid="12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2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 animBg="1"/>
          <p:bldP spid="5" grpId="0" animBg="1"/>
          <p:bldP spid="7" grpId="0" animBg="1"/>
          <p:bldP spid="12" grpId="0"/>
          <p:bldP spid="11" grpId="0"/>
        </p:bldLst>
      </p:timing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/>
          <p:nvPr userDrawn="1"/>
        </p:nvSpPr>
        <p:spPr bwMode="auto">
          <a:xfrm>
            <a:off x="11659352" y="6320589"/>
            <a:ext cx="537411" cy="537411"/>
          </a:xfrm>
          <a:custGeom>
            <a:avLst/>
            <a:gdLst>
              <a:gd name="connsiteX0" fmla="*/ 588167 w 588167"/>
              <a:gd name="connsiteY0" fmla="*/ 0 h 588167"/>
              <a:gd name="connsiteX1" fmla="*/ 588167 w 588167"/>
              <a:gd name="connsiteY1" fmla="*/ 588167 h 588167"/>
              <a:gd name="connsiteX2" fmla="*/ 0 w 588167"/>
              <a:gd name="connsiteY2" fmla="*/ 588167 h 58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8167" h="588167">
                <a:moveTo>
                  <a:pt x="588167" y="0"/>
                </a:moveTo>
                <a:lnTo>
                  <a:pt x="588167" y="588167"/>
                </a:lnTo>
                <a:lnTo>
                  <a:pt x="0" y="588167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TextBox 19"/>
          <p:cNvSpPr txBox="1"/>
          <p:nvPr userDrawn="1"/>
        </p:nvSpPr>
        <p:spPr>
          <a:xfrm>
            <a:off x="11847095" y="6536885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BA2BEF17-5336-49D4-9F7F-1AE04EBEDEA7}" type="slidenum">
              <a:rPr lang="zh-CN" altLang="en-US" sz="1200" smtClean="0">
                <a:solidFill>
                  <a:schemeClr val="tx1"/>
                </a:solidFill>
                <a:latin typeface="+mj-ea"/>
                <a:ea typeface="+mj-ea"/>
              </a:rPr>
              <a:t>‹#›</a:t>
            </a:fld>
            <a:endParaRPr lang="zh-CN" altLang="en-US" sz="1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775" y="4800600"/>
            <a:ext cx="7318375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8375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775" y="5367338"/>
            <a:ext cx="731837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04" y="332739"/>
            <a:ext cx="2425700" cy="5378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1"/>
          </a:solidFill>
          <a:latin typeface="+mn-lt"/>
          <a:ea typeface="仿宋_GB2312" pitchFamily="49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notesSlide" Target="../notesSlides/notesSlide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image" Target="../media/image21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82" y="2320833"/>
            <a:ext cx="7916091" cy="279014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980785" y="2316479"/>
            <a:ext cx="1368469" cy="136846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8750" r="-387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403349" y="2316479"/>
            <a:ext cx="1368469" cy="1368469"/>
          </a:xfrm>
          <a:prstGeom prst="rect">
            <a:avLst/>
          </a:prstGeom>
          <a:solidFill>
            <a:srgbClr val="005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559695" y="2316479"/>
            <a:ext cx="1368469" cy="1368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9411566" y="3742509"/>
            <a:ext cx="2782816" cy="1368469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>
            <a:off x="10812178" y="876404"/>
            <a:ext cx="1368469" cy="2791368"/>
          </a:xfrm>
          <a:custGeom>
            <a:avLst/>
            <a:gdLst>
              <a:gd name="connsiteX0" fmla="*/ 0 w 1368469"/>
              <a:gd name="connsiteY0" fmla="*/ 1422899 h 2791368"/>
              <a:gd name="connsiteX1" fmla="*/ 1368469 w 1368469"/>
              <a:gd name="connsiteY1" fmla="*/ 1422899 h 2791368"/>
              <a:gd name="connsiteX2" fmla="*/ 1368469 w 1368469"/>
              <a:gd name="connsiteY2" fmla="*/ 2791368 h 2791368"/>
              <a:gd name="connsiteX3" fmla="*/ 0 w 1368469"/>
              <a:gd name="connsiteY3" fmla="*/ 2791368 h 2791368"/>
              <a:gd name="connsiteX4" fmla="*/ 0 w 1368469"/>
              <a:gd name="connsiteY4" fmla="*/ 0 h 2791368"/>
              <a:gd name="connsiteX5" fmla="*/ 1368469 w 1368469"/>
              <a:gd name="connsiteY5" fmla="*/ 0 h 2791368"/>
              <a:gd name="connsiteX6" fmla="*/ 1368469 w 1368469"/>
              <a:gd name="connsiteY6" fmla="*/ 1368469 h 2791368"/>
              <a:gd name="connsiteX7" fmla="*/ 0 w 1368469"/>
              <a:gd name="connsiteY7" fmla="*/ 1368469 h 279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8469" h="2791368">
                <a:moveTo>
                  <a:pt x="0" y="1422899"/>
                </a:moveTo>
                <a:lnTo>
                  <a:pt x="1368469" y="1422899"/>
                </a:lnTo>
                <a:lnTo>
                  <a:pt x="1368469" y="2791368"/>
                </a:lnTo>
                <a:lnTo>
                  <a:pt x="0" y="2791368"/>
                </a:lnTo>
                <a:close/>
                <a:moveTo>
                  <a:pt x="0" y="0"/>
                </a:moveTo>
                <a:lnTo>
                  <a:pt x="1368469" y="0"/>
                </a:lnTo>
                <a:lnTo>
                  <a:pt x="1368469" y="1368469"/>
                </a:lnTo>
                <a:lnTo>
                  <a:pt x="0" y="1368469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3271" r="-6269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6549062" y="893580"/>
            <a:ext cx="1368469" cy="1368469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10158432" y="6217153"/>
            <a:ext cx="327718" cy="327718"/>
            <a:chOff x="7943378" y="5792598"/>
            <a:chExt cx="380080" cy="380080"/>
          </a:xfrm>
          <a:solidFill>
            <a:schemeClr val="bg1">
              <a:lumMod val="75000"/>
            </a:schemeClr>
          </a:solidFill>
        </p:grpSpPr>
        <p:sp>
          <p:nvSpPr>
            <p:cNvPr id="20" name="椭圆 19"/>
            <p:cNvSpPr/>
            <p:nvPr/>
          </p:nvSpPr>
          <p:spPr>
            <a:xfrm>
              <a:off x="7943378" y="5792598"/>
              <a:ext cx="380080" cy="380080"/>
            </a:xfrm>
            <a:prstGeom prst="ellipse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KSO_Shape"/>
            <p:cNvSpPr/>
            <p:nvPr/>
          </p:nvSpPr>
          <p:spPr bwMode="auto">
            <a:xfrm>
              <a:off x="8014154" y="5898401"/>
              <a:ext cx="246374" cy="169175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0625952" y="6227848"/>
            <a:ext cx="306328" cy="306328"/>
            <a:chOff x="8401608" y="5792598"/>
            <a:chExt cx="380080" cy="380080"/>
          </a:xfrm>
          <a:solidFill>
            <a:schemeClr val="bg1">
              <a:lumMod val="75000"/>
            </a:schemeClr>
          </a:solidFill>
        </p:grpSpPr>
        <p:sp>
          <p:nvSpPr>
            <p:cNvPr id="26" name="椭圆 25"/>
            <p:cNvSpPr/>
            <p:nvPr/>
          </p:nvSpPr>
          <p:spPr>
            <a:xfrm>
              <a:off x="8401608" y="5792598"/>
              <a:ext cx="380080" cy="380080"/>
            </a:xfrm>
            <a:prstGeom prst="ellipse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KSO_Shape"/>
            <p:cNvSpPr/>
            <p:nvPr/>
          </p:nvSpPr>
          <p:spPr bwMode="auto">
            <a:xfrm>
              <a:off x="8491628" y="5905299"/>
              <a:ext cx="205070" cy="174649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1072082" y="6227848"/>
            <a:ext cx="306328" cy="306328"/>
            <a:chOff x="8859838" y="5792598"/>
            <a:chExt cx="380080" cy="380080"/>
          </a:xfrm>
          <a:solidFill>
            <a:schemeClr val="bg1">
              <a:lumMod val="75000"/>
            </a:schemeClr>
          </a:solidFill>
        </p:grpSpPr>
        <p:sp>
          <p:nvSpPr>
            <p:cNvPr id="29" name="椭圆 28"/>
            <p:cNvSpPr/>
            <p:nvPr/>
          </p:nvSpPr>
          <p:spPr>
            <a:xfrm>
              <a:off x="8859838" y="5792598"/>
              <a:ext cx="380080" cy="380080"/>
            </a:xfrm>
            <a:prstGeom prst="ellipse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Freeform 12"/>
            <p:cNvSpPr>
              <a:spLocks noEditPoints="1"/>
            </p:cNvSpPr>
            <p:nvPr/>
          </p:nvSpPr>
          <p:spPr bwMode="auto">
            <a:xfrm>
              <a:off x="8949920" y="5885676"/>
              <a:ext cx="201346" cy="200574"/>
            </a:xfrm>
            <a:custGeom>
              <a:avLst/>
              <a:gdLst>
                <a:gd name="T0" fmla="*/ 862 w 954"/>
                <a:gd name="T1" fmla="*/ 813 h 944"/>
                <a:gd name="T2" fmla="*/ 763 w 954"/>
                <a:gd name="T3" fmla="*/ 813 h 944"/>
                <a:gd name="T4" fmla="*/ 625 w 954"/>
                <a:gd name="T5" fmla="*/ 549 h 944"/>
                <a:gd name="T6" fmla="*/ 611 w 954"/>
                <a:gd name="T7" fmla="*/ 601 h 944"/>
                <a:gd name="T8" fmla="*/ 535 w 954"/>
                <a:gd name="T9" fmla="*/ 658 h 944"/>
                <a:gd name="T10" fmla="*/ 782 w 954"/>
                <a:gd name="T11" fmla="*/ 932 h 944"/>
                <a:gd name="T12" fmla="*/ 941 w 954"/>
                <a:gd name="T13" fmla="*/ 826 h 944"/>
                <a:gd name="T14" fmla="*/ 824 w 954"/>
                <a:gd name="T15" fmla="*/ 704 h 944"/>
                <a:gd name="T16" fmla="*/ 650 w 954"/>
                <a:gd name="T17" fmla="*/ 561 h 944"/>
                <a:gd name="T18" fmla="*/ 345 w 954"/>
                <a:gd name="T19" fmla="*/ 335 h 944"/>
                <a:gd name="T20" fmla="*/ 397 w 954"/>
                <a:gd name="T21" fmla="*/ 321 h 944"/>
                <a:gd name="T22" fmla="*/ 411 w 954"/>
                <a:gd name="T23" fmla="*/ 269 h 944"/>
                <a:gd name="T24" fmla="*/ 423 w 954"/>
                <a:gd name="T25" fmla="*/ 221 h 944"/>
                <a:gd name="T26" fmla="*/ 184 w 954"/>
                <a:gd name="T27" fmla="*/ 21 h 944"/>
                <a:gd name="T28" fmla="*/ 151 w 954"/>
                <a:gd name="T29" fmla="*/ 267 h 944"/>
                <a:gd name="T30" fmla="*/ 1 w 954"/>
                <a:gd name="T31" fmla="*/ 204 h 944"/>
                <a:gd name="T32" fmla="*/ 284 w 954"/>
                <a:gd name="T33" fmla="*/ 406 h 944"/>
                <a:gd name="T34" fmla="*/ 320 w 954"/>
                <a:gd name="T35" fmla="*/ 360 h 944"/>
                <a:gd name="T36" fmla="*/ 920 w 954"/>
                <a:gd name="T37" fmla="*/ 91 h 944"/>
                <a:gd name="T38" fmla="*/ 791 w 954"/>
                <a:gd name="T39" fmla="*/ 0 h 944"/>
                <a:gd name="T40" fmla="*/ 448 w 954"/>
                <a:gd name="T41" fmla="*/ 306 h 944"/>
                <a:gd name="T42" fmla="*/ 399 w 954"/>
                <a:gd name="T43" fmla="*/ 376 h 944"/>
                <a:gd name="T44" fmla="*/ 357 w 954"/>
                <a:gd name="T45" fmla="*/ 397 h 944"/>
                <a:gd name="T46" fmla="*/ 362 w 954"/>
                <a:gd name="T47" fmla="*/ 527 h 944"/>
                <a:gd name="T48" fmla="*/ 85 w 954"/>
                <a:gd name="T49" fmla="*/ 768 h 944"/>
                <a:gd name="T50" fmla="*/ 55 w 954"/>
                <a:gd name="T51" fmla="*/ 944 h 944"/>
                <a:gd name="T52" fmla="*/ 198 w 954"/>
                <a:gd name="T53" fmla="*/ 800 h 944"/>
                <a:gd name="T54" fmla="*/ 423 w 954"/>
                <a:gd name="T55" fmla="*/ 588 h 944"/>
                <a:gd name="T56" fmla="*/ 549 w 954"/>
                <a:gd name="T57" fmla="*/ 588 h 944"/>
                <a:gd name="T58" fmla="*/ 585 w 954"/>
                <a:gd name="T59" fmla="*/ 509 h 944"/>
                <a:gd name="T60" fmla="*/ 639 w 954"/>
                <a:gd name="T61" fmla="*/ 498 h 944"/>
                <a:gd name="T62" fmla="*/ 920 w 954"/>
                <a:gd name="T63" fmla="*/ 91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4" h="944">
                  <a:moveTo>
                    <a:pt x="813" y="764"/>
                  </a:moveTo>
                  <a:cubicBezTo>
                    <a:pt x="840" y="764"/>
                    <a:pt x="862" y="786"/>
                    <a:pt x="862" y="813"/>
                  </a:cubicBezTo>
                  <a:cubicBezTo>
                    <a:pt x="862" y="841"/>
                    <a:pt x="840" y="863"/>
                    <a:pt x="813" y="863"/>
                  </a:cubicBezTo>
                  <a:cubicBezTo>
                    <a:pt x="786" y="863"/>
                    <a:pt x="763" y="841"/>
                    <a:pt x="763" y="813"/>
                  </a:cubicBezTo>
                  <a:cubicBezTo>
                    <a:pt x="763" y="786"/>
                    <a:pt x="786" y="764"/>
                    <a:pt x="813" y="764"/>
                  </a:cubicBezTo>
                  <a:close/>
                  <a:moveTo>
                    <a:pt x="625" y="549"/>
                  </a:moveTo>
                  <a:lnTo>
                    <a:pt x="637" y="574"/>
                  </a:lnTo>
                  <a:lnTo>
                    <a:pt x="611" y="601"/>
                  </a:lnTo>
                  <a:lnTo>
                    <a:pt x="586" y="625"/>
                  </a:lnTo>
                  <a:cubicBezTo>
                    <a:pt x="571" y="640"/>
                    <a:pt x="554" y="651"/>
                    <a:pt x="535" y="658"/>
                  </a:cubicBezTo>
                  <a:lnTo>
                    <a:pt x="703" y="826"/>
                  </a:lnTo>
                  <a:lnTo>
                    <a:pt x="782" y="932"/>
                  </a:lnTo>
                  <a:lnTo>
                    <a:pt x="824" y="943"/>
                  </a:lnTo>
                  <a:lnTo>
                    <a:pt x="941" y="826"/>
                  </a:lnTo>
                  <a:lnTo>
                    <a:pt x="930" y="783"/>
                  </a:lnTo>
                  <a:lnTo>
                    <a:pt x="824" y="704"/>
                  </a:lnTo>
                  <a:lnTo>
                    <a:pt x="666" y="546"/>
                  </a:lnTo>
                  <a:lnTo>
                    <a:pt x="650" y="561"/>
                  </a:lnTo>
                  <a:lnTo>
                    <a:pt x="625" y="549"/>
                  </a:lnTo>
                  <a:close/>
                  <a:moveTo>
                    <a:pt x="345" y="335"/>
                  </a:moveTo>
                  <a:lnTo>
                    <a:pt x="372" y="308"/>
                  </a:lnTo>
                  <a:lnTo>
                    <a:pt x="397" y="321"/>
                  </a:lnTo>
                  <a:lnTo>
                    <a:pt x="384" y="296"/>
                  </a:lnTo>
                  <a:lnTo>
                    <a:pt x="411" y="269"/>
                  </a:lnTo>
                  <a:lnTo>
                    <a:pt x="414" y="266"/>
                  </a:lnTo>
                  <a:cubicBezTo>
                    <a:pt x="420" y="251"/>
                    <a:pt x="423" y="235"/>
                    <a:pt x="423" y="221"/>
                  </a:cubicBezTo>
                  <a:cubicBezTo>
                    <a:pt x="423" y="108"/>
                    <a:pt x="316" y="0"/>
                    <a:pt x="204" y="1"/>
                  </a:cubicBezTo>
                  <a:cubicBezTo>
                    <a:pt x="203" y="1"/>
                    <a:pt x="191" y="14"/>
                    <a:pt x="184" y="21"/>
                  </a:cubicBezTo>
                  <a:cubicBezTo>
                    <a:pt x="274" y="111"/>
                    <a:pt x="266" y="96"/>
                    <a:pt x="266" y="151"/>
                  </a:cubicBezTo>
                  <a:cubicBezTo>
                    <a:pt x="266" y="196"/>
                    <a:pt x="195" y="267"/>
                    <a:pt x="151" y="267"/>
                  </a:cubicBezTo>
                  <a:cubicBezTo>
                    <a:pt x="94" y="267"/>
                    <a:pt x="112" y="276"/>
                    <a:pt x="20" y="184"/>
                  </a:cubicBezTo>
                  <a:cubicBezTo>
                    <a:pt x="13" y="191"/>
                    <a:pt x="1" y="204"/>
                    <a:pt x="1" y="204"/>
                  </a:cubicBezTo>
                  <a:cubicBezTo>
                    <a:pt x="2" y="316"/>
                    <a:pt x="108" y="424"/>
                    <a:pt x="220" y="424"/>
                  </a:cubicBezTo>
                  <a:cubicBezTo>
                    <a:pt x="240" y="424"/>
                    <a:pt x="262" y="417"/>
                    <a:pt x="284" y="406"/>
                  </a:cubicBezTo>
                  <a:lnTo>
                    <a:pt x="288" y="411"/>
                  </a:lnTo>
                  <a:cubicBezTo>
                    <a:pt x="295" y="392"/>
                    <a:pt x="305" y="375"/>
                    <a:pt x="320" y="360"/>
                  </a:cubicBezTo>
                  <a:lnTo>
                    <a:pt x="345" y="335"/>
                  </a:lnTo>
                  <a:close/>
                  <a:moveTo>
                    <a:pt x="920" y="91"/>
                  </a:moveTo>
                  <a:lnTo>
                    <a:pt x="854" y="26"/>
                  </a:lnTo>
                  <a:cubicBezTo>
                    <a:pt x="837" y="9"/>
                    <a:pt x="814" y="0"/>
                    <a:pt x="791" y="0"/>
                  </a:cubicBezTo>
                  <a:cubicBezTo>
                    <a:pt x="768" y="0"/>
                    <a:pt x="746" y="9"/>
                    <a:pt x="728" y="26"/>
                  </a:cubicBezTo>
                  <a:lnTo>
                    <a:pt x="448" y="306"/>
                  </a:lnTo>
                  <a:cubicBezTo>
                    <a:pt x="457" y="323"/>
                    <a:pt x="450" y="348"/>
                    <a:pt x="437" y="361"/>
                  </a:cubicBezTo>
                  <a:cubicBezTo>
                    <a:pt x="428" y="370"/>
                    <a:pt x="413" y="376"/>
                    <a:pt x="399" y="376"/>
                  </a:cubicBezTo>
                  <a:cubicBezTo>
                    <a:pt x="393" y="376"/>
                    <a:pt x="387" y="375"/>
                    <a:pt x="382" y="372"/>
                  </a:cubicBezTo>
                  <a:lnTo>
                    <a:pt x="357" y="397"/>
                  </a:lnTo>
                  <a:cubicBezTo>
                    <a:pt x="323" y="432"/>
                    <a:pt x="323" y="488"/>
                    <a:pt x="357" y="523"/>
                  </a:cubicBezTo>
                  <a:lnTo>
                    <a:pt x="362" y="527"/>
                  </a:lnTo>
                  <a:lnTo>
                    <a:pt x="143" y="746"/>
                  </a:lnTo>
                  <a:lnTo>
                    <a:pt x="85" y="768"/>
                  </a:lnTo>
                  <a:lnTo>
                    <a:pt x="0" y="889"/>
                  </a:lnTo>
                  <a:lnTo>
                    <a:pt x="55" y="944"/>
                  </a:lnTo>
                  <a:lnTo>
                    <a:pt x="176" y="859"/>
                  </a:lnTo>
                  <a:lnTo>
                    <a:pt x="198" y="800"/>
                  </a:lnTo>
                  <a:lnTo>
                    <a:pt x="416" y="582"/>
                  </a:lnTo>
                  <a:lnTo>
                    <a:pt x="423" y="588"/>
                  </a:lnTo>
                  <a:cubicBezTo>
                    <a:pt x="440" y="606"/>
                    <a:pt x="463" y="614"/>
                    <a:pt x="486" y="614"/>
                  </a:cubicBezTo>
                  <a:cubicBezTo>
                    <a:pt x="509" y="614"/>
                    <a:pt x="531" y="606"/>
                    <a:pt x="549" y="588"/>
                  </a:cubicBezTo>
                  <a:lnTo>
                    <a:pt x="574" y="564"/>
                  </a:lnTo>
                  <a:cubicBezTo>
                    <a:pt x="565" y="547"/>
                    <a:pt x="572" y="522"/>
                    <a:pt x="585" y="509"/>
                  </a:cubicBezTo>
                  <a:cubicBezTo>
                    <a:pt x="594" y="500"/>
                    <a:pt x="609" y="494"/>
                    <a:pt x="622" y="494"/>
                  </a:cubicBezTo>
                  <a:cubicBezTo>
                    <a:pt x="629" y="494"/>
                    <a:pt x="634" y="495"/>
                    <a:pt x="639" y="498"/>
                  </a:cubicBezTo>
                  <a:lnTo>
                    <a:pt x="920" y="217"/>
                  </a:lnTo>
                  <a:cubicBezTo>
                    <a:pt x="954" y="183"/>
                    <a:pt x="954" y="126"/>
                    <a:pt x="920" y="9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10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1518213" y="6227848"/>
            <a:ext cx="306328" cy="306328"/>
            <a:chOff x="9318068" y="5792598"/>
            <a:chExt cx="380080" cy="380080"/>
          </a:xfrm>
          <a:solidFill>
            <a:schemeClr val="bg1">
              <a:lumMod val="75000"/>
            </a:schemeClr>
          </a:solidFill>
        </p:grpSpPr>
        <p:sp>
          <p:nvSpPr>
            <p:cNvPr id="35" name="椭圆 34"/>
            <p:cNvSpPr/>
            <p:nvPr/>
          </p:nvSpPr>
          <p:spPr>
            <a:xfrm>
              <a:off x="9318068" y="5792598"/>
              <a:ext cx="380080" cy="380080"/>
            </a:xfrm>
            <a:prstGeom prst="ellipse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Freeform 13"/>
            <p:cNvSpPr>
              <a:spLocks noEditPoints="1"/>
            </p:cNvSpPr>
            <p:nvPr/>
          </p:nvSpPr>
          <p:spPr bwMode="auto">
            <a:xfrm>
              <a:off x="9433985" y="5885687"/>
              <a:ext cx="172684" cy="185881"/>
            </a:xfrm>
            <a:custGeom>
              <a:avLst/>
              <a:gdLst>
                <a:gd name="T0" fmla="*/ 255 w 847"/>
                <a:gd name="T1" fmla="*/ 138 h 903"/>
                <a:gd name="T2" fmla="*/ 555 w 847"/>
                <a:gd name="T3" fmla="*/ 100 h 903"/>
                <a:gd name="T4" fmla="*/ 448 w 847"/>
                <a:gd name="T5" fmla="*/ 61 h 903"/>
                <a:gd name="T6" fmla="*/ 324 w 847"/>
                <a:gd name="T7" fmla="*/ 61 h 903"/>
                <a:gd name="T8" fmla="*/ 217 w 847"/>
                <a:gd name="T9" fmla="*/ 100 h 903"/>
                <a:gd name="T10" fmla="*/ 697 w 847"/>
                <a:gd name="T11" fmla="*/ 782 h 903"/>
                <a:gd name="T12" fmla="*/ 709 w 847"/>
                <a:gd name="T13" fmla="*/ 755 h 903"/>
                <a:gd name="T14" fmla="*/ 660 w 847"/>
                <a:gd name="T15" fmla="*/ 586 h 903"/>
                <a:gd name="T16" fmla="*/ 629 w 847"/>
                <a:gd name="T17" fmla="*/ 586 h 903"/>
                <a:gd name="T18" fmla="*/ 629 w 847"/>
                <a:gd name="T19" fmla="*/ 716 h 903"/>
                <a:gd name="T20" fmla="*/ 630 w 847"/>
                <a:gd name="T21" fmla="*/ 719 h 903"/>
                <a:gd name="T22" fmla="*/ 631 w 847"/>
                <a:gd name="T23" fmla="*/ 722 h 903"/>
                <a:gd name="T24" fmla="*/ 633 w 847"/>
                <a:gd name="T25" fmla="*/ 724 h 903"/>
                <a:gd name="T26" fmla="*/ 807 w 847"/>
                <a:gd name="T27" fmla="*/ 596 h 903"/>
                <a:gd name="T28" fmla="*/ 644 w 847"/>
                <a:gd name="T29" fmla="*/ 510 h 903"/>
                <a:gd name="T30" fmla="*/ 607 w 847"/>
                <a:gd name="T31" fmla="*/ 899 h 903"/>
                <a:gd name="T32" fmla="*/ 837 w 847"/>
                <a:gd name="T33" fmla="*/ 743 h 903"/>
                <a:gd name="T34" fmla="*/ 808 w 847"/>
                <a:gd name="T35" fmla="*/ 737 h 903"/>
                <a:gd name="T36" fmla="*/ 645 w 847"/>
                <a:gd name="T37" fmla="*/ 872 h 903"/>
                <a:gd name="T38" fmla="*/ 481 w 847"/>
                <a:gd name="T39" fmla="*/ 675 h 903"/>
                <a:gd name="T40" fmla="*/ 676 w 847"/>
                <a:gd name="T41" fmla="*/ 543 h 903"/>
                <a:gd name="T42" fmla="*/ 808 w 847"/>
                <a:gd name="T43" fmla="*/ 737 h 903"/>
                <a:gd name="T44" fmla="*/ 284 w 847"/>
                <a:gd name="T45" fmla="*/ 736 h 903"/>
                <a:gd name="T46" fmla="*/ 485 w 847"/>
                <a:gd name="T47" fmla="*/ 536 h 903"/>
                <a:gd name="T48" fmla="*/ 526 w 847"/>
                <a:gd name="T49" fmla="*/ 505 h 903"/>
                <a:gd name="T50" fmla="*/ 732 w 847"/>
                <a:gd name="T51" fmla="*/ 306 h 903"/>
                <a:gd name="T52" fmla="*/ 740 w 847"/>
                <a:gd name="T53" fmla="*/ 494 h 903"/>
                <a:gd name="T54" fmla="*/ 772 w 847"/>
                <a:gd name="T55" fmla="*/ 505 h 903"/>
                <a:gd name="T56" fmla="*/ 772 w 847"/>
                <a:gd name="T57" fmla="*/ 208 h 903"/>
                <a:gd name="T58" fmla="*/ 40 w 847"/>
                <a:gd name="T59" fmla="*/ 167 h 903"/>
                <a:gd name="T60" fmla="*/ 0 w 847"/>
                <a:gd name="T61" fmla="*/ 314 h 903"/>
                <a:gd name="T62" fmla="*/ 0 w 847"/>
                <a:gd name="T63" fmla="*/ 536 h 903"/>
                <a:gd name="T64" fmla="*/ 0 w 847"/>
                <a:gd name="T65" fmla="*/ 751 h 903"/>
                <a:gd name="T66" fmla="*/ 427 w 847"/>
                <a:gd name="T67" fmla="*/ 791 h 903"/>
                <a:gd name="T68" fmla="*/ 32 w 847"/>
                <a:gd name="T69" fmla="*/ 314 h 903"/>
                <a:gd name="T70" fmla="*/ 40 w 847"/>
                <a:gd name="T71" fmla="*/ 306 h 903"/>
                <a:gd name="T72" fmla="*/ 252 w 847"/>
                <a:gd name="T73" fmla="*/ 505 h 903"/>
                <a:gd name="T74" fmla="*/ 32 w 847"/>
                <a:gd name="T75" fmla="*/ 314 h 903"/>
                <a:gd name="T76" fmla="*/ 252 w 847"/>
                <a:gd name="T77" fmla="*/ 536 h 903"/>
                <a:gd name="T78" fmla="*/ 40 w 847"/>
                <a:gd name="T79" fmla="*/ 736 h 903"/>
                <a:gd name="T80" fmla="*/ 32 w 847"/>
                <a:gd name="T81" fmla="*/ 536 h 903"/>
                <a:gd name="T82" fmla="*/ 284 w 847"/>
                <a:gd name="T83" fmla="*/ 505 h 903"/>
                <a:gd name="T84" fmla="*/ 284 w 847"/>
                <a:gd name="T85" fmla="*/ 306 h 903"/>
                <a:gd name="T86" fmla="*/ 495 w 847"/>
                <a:gd name="T87" fmla="*/ 505 h 903"/>
                <a:gd name="T88" fmla="*/ 511 w 847"/>
                <a:gd name="T89" fmla="*/ 207 h 903"/>
                <a:gd name="T90" fmla="*/ 538 w 847"/>
                <a:gd name="T91" fmla="*/ 235 h 903"/>
                <a:gd name="T92" fmla="*/ 483 w 847"/>
                <a:gd name="T93" fmla="*/ 235 h 903"/>
                <a:gd name="T94" fmla="*/ 268 w 847"/>
                <a:gd name="T95" fmla="*/ 207 h 903"/>
                <a:gd name="T96" fmla="*/ 295 w 847"/>
                <a:gd name="T97" fmla="*/ 235 h 903"/>
                <a:gd name="T98" fmla="*/ 241 w 847"/>
                <a:gd name="T99" fmla="*/ 235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47" h="903">
                  <a:moveTo>
                    <a:pt x="217" y="100"/>
                  </a:moveTo>
                  <a:cubicBezTo>
                    <a:pt x="217" y="121"/>
                    <a:pt x="234" y="138"/>
                    <a:pt x="255" y="138"/>
                  </a:cubicBezTo>
                  <a:lnTo>
                    <a:pt x="517" y="138"/>
                  </a:lnTo>
                  <a:cubicBezTo>
                    <a:pt x="538" y="138"/>
                    <a:pt x="555" y="121"/>
                    <a:pt x="555" y="100"/>
                  </a:cubicBezTo>
                  <a:cubicBezTo>
                    <a:pt x="555" y="79"/>
                    <a:pt x="538" y="61"/>
                    <a:pt x="517" y="61"/>
                  </a:cubicBezTo>
                  <a:lnTo>
                    <a:pt x="448" y="61"/>
                  </a:lnTo>
                  <a:cubicBezTo>
                    <a:pt x="448" y="27"/>
                    <a:pt x="420" y="0"/>
                    <a:pt x="386" y="0"/>
                  </a:cubicBezTo>
                  <a:cubicBezTo>
                    <a:pt x="352" y="0"/>
                    <a:pt x="324" y="27"/>
                    <a:pt x="324" y="61"/>
                  </a:cubicBezTo>
                  <a:lnTo>
                    <a:pt x="255" y="61"/>
                  </a:lnTo>
                  <a:cubicBezTo>
                    <a:pt x="234" y="61"/>
                    <a:pt x="217" y="79"/>
                    <a:pt x="217" y="100"/>
                  </a:cubicBezTo>
                  <a:close/>
                  <a:moveTo>
                    <a:pt x="686" y="777"/>
                  </a:moveTo>
                  <a:cubicBezTo>
                    <a:pt x="689" y="780"/>
                    <a:pt x="693" y="782"/>
                    <a:pt x="697" y="782"/>
                  </a:cubicBezTo>
                  <a:cubicBezTo>
                    <a:pt x="702" y="782"/>
                    <a:pt x="706" y="780"/>
                    <a:pt x="709" y="777"/>
                  </a:cubicBezTo>
                  <a:cubicBezTo>
                    <a:pt x="715" y="771"/>
                    <a:pt x="715" y="761"/>
                    <a:pt x="709" y="755"/>
                  </a:cubicBezTo>
                  <a:lnTo>
                    <a:pt x="660" y="706"/>
                  </a:lnTo>
                  <a:lnTo>
                    <a:pt x="660" y="586"/>
                  </a:lnTo>
                  <a:cubicBezTo>
                    <a:pt x="660" y="577"/>
                    <a:pt x="653" y="570"/>
                    <a:pt x="644" y="570"/>
                  </a:cubicBezTo>
                  <a:cubicBezTo>
                    <a:pt x="636" y="570"/>
                    <a:pt x="629" y="577"/>
                    <a:pt x="629" y="586"/>
                  </a:cubicBezTo>
                  <a:lnTo>
                    <a:pt x="629" y="713"/>
                  </a:lnTo>
                  <a:cubicBezTo>
                    <a:pt x="629" y="714"/>
                    <a:pt x="629" y="715"/>
                    <a:pt x="629" y="716"/>
                  </a:cubicBezTo>
                  <a:cubicBezTo>
                    <a:pt x="629" y="716"/>
                    <a:pt x="629" y="717"/>
                    <a:pt x="629" y="717"/>
                  </a:cubicBezTo>
                  <a:cubicBezTo>
                    <a:pt x="629" y="718"/>
                    <a:pt x="630" y="718"/>
                    <a:pt x="630" y="719"/>
                  </a:cubicBezTo>
                  <a:cubicBezTo>
                    <a:pt x="630" y="719"/>
                    <a:pt x="630" y="720"/>
                    <a:pt x="631" y="720"/>
                  </a:cubicBezTo>
                  <a:cubicBezTo>
                    <a:pt x="631" y="721"/>
                    <a:pt x="631" y="721"/>
                    <a:pt x="631" y="722"/>
                  </a:cubicBezTo>
                  <a:cubicBezTo>
                    <a:pt x="632" y="722"/>
                    <a:pt x="632" y="723"/>
                    <a:pt x="633" y="724"/>
                  </a:cubicBezTo>
                  <a:cubicBezTo>
                    <a:pt x="633" y="724"/>
                    <a:pt x="633" y="724"/>
                    <a:pt x="633" y="724"/>
                  </a:cubicBezTo>
                  <a:lnTo>
                    <a:pt x="686" y="777"/>
                  </a:lnTo>
                  <a:close/>
                  <a:moveTo>
                    <a:pt x="807" y="596"/>
                  </a:moveTo>
                  <a:cubicBezTo>
                    <a:pt x="777" y="552"/>
                    <a:pt x="733" y="523"/>
                    <a:pt x="681" y="513"/>
                  </a:cubicBezTo>
                  <a:cubicBezTo>
                    <a:pt x="669" y="511"/>
                    <a:pt x="657" y="510"/>
                    <a:pt x="644" y="510"/>
                  </a:cubicBezTo>
                  <a:cubicBezTo>
                    <a:pt x="550" y="510"/>
                    <a:pt x="469" y="577"/>
                    <a:pt x="451" y="669"/>
                  </a:cubicBezTo>
                  <a:cubicBezTo>
                    <a:pt x="431" y="776"/>
                    <a:pt x="501" y="879"/>
                    <a:pt x="607" y="899"/>
                  </a:cubicBezTo>
                  <a:cubicBezTo>
                    <a:pt x="620" y="902"/>
                    <a:pt x="632" y="903"/>
                    <a:pt x="645" y="903"/>
                  </a:cubicBezTo>
                  <a:cubicBezTo>
                    <a:pt x="739" y="903"/>
                    <a:pt x="820" y="836"/>
                    <a:pt x="837" y="743"/>
                  </a:cubicBezTo>
                  <a:cubicBezTo>
                    <a:pt x="847" y="692"/>
                    <a:pt x="836" y="639"/>
                    <a:pt x="807" y="596"/>
                  </a:cubicBezTo>
                  <a:close/>
                  <a:moveTo>
                    <a:pt x="808" y="737"/>
                  </a:moveTo>
                  <a:lnTo>
                    <a:pt x="808" y="737"/>
                  </a:lnTo>
                  <a:cubicBezTo>
                    <a:pt x="793" y="816"/>
                    <a:pt x="724" y="872"/>
                    <a:pt x="645" y="872"/>
                  </a:cubicBezTo>
                  <a:cubicBezTo>
                    <a:pt x="634" y="872"/>
                    <a:pt x="624" y="871"/>
                    <a:pt x="613" y="869"/>
                  </a:cubicBezTo>
                  <a:cubicBezTo>
                    <a:pt x="523" y="852"/>
                    <a:pt x="464" y="765"/>
                    <a:pt x="481" y="675"/>
                  </a:cubicBezTo>
                  <a:cubicBezTo>
                    <a:pt x="496" y="597"/>
                    <a:pt x="565" y="540"/>
                    <a:pt x="644" y="540"/>
                  </a:cubicBezTo>
                  <a:cubicBezTo>
                    <a:pt x="655" y="540"/>
                    <a:pt x="665" y="541"/>
                    <a:pt x="676" y="543"/>
                  </a:cubicBezTo>
                  <a:cubicBezTo>
                    <a:pt x="719" y="551"/>
                    <a:pt x="757" y="576"/>
                    <a:pt x="782" y="613"/>
                  </a:cubicBezTo>
                  <a:cubicBezTo>
                    <a:pt x="807" y="650"/>
                    <a:pt x="816" y="694"/>
                    <a:pt x="808" y="737"/>
                  </a:cubicBezTo>
                  <a:close/>
                  <a:moveTo>
                    <a:pt x="413" y="736"/>
                  </a:moveTo>
                  <a:lnTo>
                    <a:pt x="284" y="736"/>
                  </a:lnTo>
                  <a:lnTo>
                    <a:pt x="284" y="536"/>
                  </a:lnTo>
                  <a:lnTo>
                    <a:pt x="485" y="536"/>
                  </a:lnTo>
                  <a:cubicBezTo>
                    <a:pt x="497" y="524"/>
                    <a:pt x="512" y="514"/>
                    <a:pt x="527" y="505"/>
                  </a:cubicBezTo>
                  <a:lnTo>
                    <a:pt x="526" y="505"/>
                  </a:lnTo>
                  <a:lnTo>
                    <a:pt x="526" y="306"/>
                  </a:lnTo>
                  <a:lnTo>
                    <a:pt x="732" y="306"/>
                  </a:lnTo>
                  <a:cubicBezTo>
                    <a:pt x="736" y="306"/>
                    <a:pt x="740" y="309"/>
                    <a:pt x="740" y="314"/>
                  </a:cubicBezTo>
                  <a:lnTo>
                    <a:pt x="740" y="494"/>
                  </a:lnTo>
                  <a:cubicBezTo>
                    <a:pt x="751" y="499"/>
                    <a:pt x="762" y="505"/>
                    <a:pt x="772" y="511"/>
                  </a:cubicBezTo>
                  <a:lnTo>
                    <a:pt x="772" y="505"/>
                  </a:lnTo>
                  <a:lnTo>
                    <a:pt x="772" y="314"/>
                  </a:lnTo>
                  <a:lnTo>
                    <a:pt x="772" y="208"/>
                  </a:lnTo>
                  <a:cubicBezTo>
                    <a:pt x="772" y="185"/>
                    <a:pt x="754" y="167"/>
                    <a:pt x="732" y="167"/>
                  </a:cubicBezTo>
                  <a:lnTo>
                    <a:pt x="40" y="167"/>
                  </a:lnTo>
                  <a:cubicBezTo>
                    <a:pt x="18" y="167"/>
                    <a:pt x="0" y="185"/>
                    <a:pt x="0" y="208"/>
                  </a:cubicBezTo>
                  <a:lnTo>
                    <a:pt x="0" y="314"/>
                  </a:lnTo>
                  <a:lnTo>
                    <a:pt x="0" y="505"/>
                  </a:lnTo>
                  <a:lnTo>
                    <a:pt x="0" y="536"/>
                  </a:lnTo>
                  <a:lnTo>
                    <a:pt x="0" y="727"/>
                  </a:lnTo>
                  <a:lnTo>
                    <a:pt x="0" y="751"/>
                  </a:lnTo>
                  <a:cubicBezTo>
                    <a:pt x="0" y="773"/>
                    <a:pt x="18" y="791"/>
                    <a:pt x="40" y="791"/>
                  </a:cubicBezTo>
                  <a:lnTo>
                    <a:pt x="427" y="791"/>
                  </a:lnTo>
                  <a:cubicBezTo>
                    <a:pt x="420" y="773"/>
                    <a:pt x="415" y="755"/>
                    <a:pt x="413" y="736"/>
                  </a:cubicBezTo>
                  <a:close/>
                  <a:moveTo>
                    <a:pt x="32" y="314"/>
                  </a:moveTo>
                  <a:lnTo>
                    <a:pt x="32" y="314"/>
                  </a:lnTo>
                  <a:cubicBezTo>
                    <a:pt x="32" y="309"/>
                    <a:pt x="36" y="306"/>
                    <a:pt x="40" y="306"/>
                  </a:cubicBezTo>
                  <a:lnTo>
                    <a:pt x="252" y="306"/>
                  </a:lnTo>
                  <a:lnTo>
                    <a:pt x="252" y="505"/>
                  </a:lnTo>
                  <a:lnTo>
                    <a:pt x="32" y="505"/>
                  </a:lnTo>
                  <a:lnTo>
                    <a:pt x="32" y="314"/>
                  </a:lnTo>
                  <a:close/>
                  <a:moveTo>
                    <a:pt x="252" y="536"/>
                  </a:moveTo>
                  <a:lnTo>
                    <a:pt x="252" y="536"/>
                  </a:lnTo>
                  <a:lnTo>
                    <a:pt x="252" y="736"/>
                  </a:lnTo>
                  <a:lnTo>
                    <a:pt x="40" y="736"/>
                  </a:lnTo>
                  <a:cubicBezTo>
                    <a:pt x="36" y="736"/>
                    <a:pt x="32" y="732"/>
                    <a:pt x="32" y="727"/>
                  </a:cubicBezTo>
                  <a:lnTo>
                    <a:pt x="32" y="536"/>
                  </a:lnTo>
                  <a:lnTo>
                    <a:pt x="252" y="536"/>
                  </a:lnTo>
                  <a:close/>
                  <a:moveTo>
                    <a:pt x="284" y="505"/>
                  </a:moveTo>
                  <a:lnTo>
                    <a:pt x="284" y="505"/>
                  </a:lnTo>
                  <a:lnTo>
                    <a:pt x="284" y="306"/>
                  </a:lnTo>
                  <a:lnTo>
                    <a:pt x="495" y="306"/>
                  </a:lnTo>
                  <a:lnTo>
                    <a:pt x="495" y="505"/>
                  </a:lnTo>
                  <a:lnTo>
                    <a:pt x="284" y="505"/>
                  </a:lnTo>
                  <a:close/>
                  <a:moveTo>
                    <a:pt x="511" y="207"/>
                  </a:moveTo>
                  <a:lnTo>
                    <a:pt x="511" y="207"/>
                  </a:lnTo>
                  <a:cubicBezTo>
                    <a:pt x="526" y="207"/>
                    <a:pt x="538" y="219"/>
                    <a:pt x="538" y="235"/>
                  </a:cubicBezTo>
                  <a:cubicBezTo>
                    <a:pt x="538" y="250"/>
                    <a:pt x="526" y="262"/>
                    <a:pt x="511" y="262"/>
                  </a:cubicBezTo>
                  <a:cubicBezTo>
                    <a:pt x="496" y="262"/>
                    <a:pt x="483" y="250"/>
                    <a:pt x="483" y="235"/>
                  </a:cubicBezTo>
                  <a:cubicBezTo>
                    <a:pt x="483" y="219"/>
                    <a:pt x="496" y="207"/>
                    <a:pt x="511" y="207"/>
                  </a:cubicBezTo>
                  <a:close/>
                  <a:moveTo>
                    <a:pt x="268" y="207"/>
                  </a:moveTo>
                  <a:lnTo>
                    <a:pt x="268" y="207"/>
                  </a:lnTo>
                  <a:cubicBezTo>
                    <a:pt x="283" y="207"/>
                    <a:pt x="295" y="219"/>
                    <a:pt x="295" y="235"/>
                  </a:cubicBezTo>
                  <a:cubicBezTo>
                    <a:pt x="295" y="250"/>
                    <a:pt x="283" y="262"/>
                    <a:pt x="268" y="262"/>
                  </a:cubicBezTo>
                  <a:cubicBezTo>
                    <a:pt x="253" y="262"/>
                    <a:pt x="241" y="250"/>
                    <a:pt x="241" y="235"/>
                  </a:cubicBezTo>
                  <a:cubicBezTo>
                    <a:pt x="241" y="219"/>
                    <a:pt x="253" y="207"/>
                    <a:pt x="268" y="20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100"/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9575171" y="4418484"/>
            <a:ext cx="261921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300" b="1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a楷体" panose="02000500000000000000" pitchFamily="2" charset="-122"/>
                <a:sym typeface="+mn-lt"/>
              </a:rPr>
              <a:t>https://www.xbteek.com</a:t>
            </a:r>
            <a:endParaRPr lang="zh-CN" altLang="en-US" sz="1300" b="1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  <a:cs typeface="Aa楷体" panose="020005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682696" y="4745404"/>
            <a:ext cx="2178242" cy="45719"/>
          </a:xfrm>
          <a:prstGeom prst="rect">
            <a:avLst/>
          </a:prstGeom>
          <a:solidFill>
            <a:srgbClr val="005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 rot="215587" flipH="1">
            <a:off x="8765714" y="1242477"/>
            <a:ext cx="643396" cy="284319"/>
            <a:chOff x="10934698" y="-1340262"/>
            <a:chExt cx="2495812" cy="1102907"/>
          </a:xfrm>
          <a:effectLst>
            <a:outerShdw blurRad="190500" dist="38100" dir="2700000" algn="tl" rotWithShape="0">
              <a:prstClr val="black">
                <a:alpha val="10000"/>
              </a:prstClr>
            </a:outerShdw>
          </a:effectLst>
        </p:grpSpPr>
        <p:sp>
          <p:nvSpPr>
            <p:cNvPr id="8" name="矩形 7"/>
            <p:cNvSpPr/>
            <p:nvPr/>
          </p:nvSpPr>
          <p:spPr>
            <a:xfrm>
              <a:off x="10934698" y="-1340262"/>
              <a:ext cx="2495812" cy="498527"/>
            </a:xfrm>
            <a:custGeom>
              <a:avLst/>
              <a:gdLst>
                <a:gd name="connsiteX0" fmla="*/ 0 w 2489548"/>
                <a:gd name="connsiteY0" fmla="*/ 0 h 551762"/>
                <a:gd name="connsiteX1" fmla="*/ 2489548 w 2489548"/>
                <a:gd name="connsiteY1" fmla="*/ 0 h 551762"/>
                <a:gd name="connsiteX2" fmla="*/ 2489548 w 2489548"/>
                <a:gd name="connsiteY2" fmla="*/ 551762 h 551762"/>
                <a:gd name="connsiteX3" fmla="*/ 0 w 2489548"/>
                <a:gd name="connsiteY3" fmla="*/ 551762 h 551762"/>
                <a:gd name="connsiteX4" fmla="*/ 0 w 2489548"/>
                <a:gd name="connsiteY4" fmla="*/ 0 h 551762"/>
                <a:gd name="connsiteX0-1" fmla="*/ 0 w 2489548"/>
                <a:gd name="connsiteY0-2" fmla="*/ 250521 h 551762"/>
                <a:gd name="connsiteX1-3" fmla="*/ 2489548 w 2489548"/>
                <a:gd name="connsiteY1-4" fmla="*/ 0 h 551762"/>
                <a:gd name="connsiteX2-5" fmla="*/ 2489548 w 2489548"/>
                <a:gd name="connsiteY2-6" fmla="*/ 551762 h 551762"/>
                <a:gd name="connsiteX3-7" fmla="*/ 0 w 2489548"/>
                <a:gd name="connsiteY3-8" fmla="*/ 551762 h 551762"/>
                <a:gd name="connsiteX4-9" fmla="*/ 0 w 2489548"/>
                <a:gd name="connsiteY4-10" fmla="*/ 250521 h 551762"/>
                <a:gd name="connsiteX0-11" fmla="*/ 0 w 2489548"/>
                <a:gd name="connsiteY0-12" fmla="*/ 194154 h 495395"/>
                <a:gd name="connsiteX1-13" fmla="*/ 2480154 w 2489548"/>
                <a:gd name="connsiteY1-14" fmla="*/ 0 h 495395"/>
                <a:gd name="connsiteX2-15" fmla="*/ 2489548 w 2489548"/>
                <a:gd name="connsiteY2-16" fmla="*/ 495395 h 495395"/>
                <a:gd name="connsiteX3-17" fmla="*/ 0 w 2489548"/>
                <a:gd name="connsiteY3-18" fmla="*/ 495395 h 495395"/>
                <a:gd name="connsiteX4-19" fmla="*/ 0 w 2489548"/>
                <a:gd name="connsiteY4-20" fmla="*/ 194154 h 495395"/>
                <a:gd name="connsiteX0-21" fmla="*/ 0 w 2480154"/>
                <a:gd name="connsiteY0-22" fmla="*/ 194154 h 495395"/>
                <a:gd name="connsiteX1-23" fmla="*/ 2480154 w 2480154"/>
                <a:gd name="connsiteY1-24" fmla="*/ 0 h 495395"/>
                <a:gd name="connsiteX2-25" fmla="*/ 0 w 2480154"/>
                <a:gd name="connsiteY2-26" fmla="*/ 495395 h 495395"/>
                <a:gd name="connsiteX3-27" fmla="*/ 0 w 2480154"/>
                <a:gd name="connsiteY3-28" fmla="*/ 194154 h 495395"/>
                <a:gd name="connsiteX0-29" fmla="*/ 0 w 2480154"/>
                <a:gd name="connsiteY0-30" fmla="*/ 194154 h 495395"/>
                <a:gd name="connsiteX1-31" fmla="*/ 2480154 w 2480154"/>
                <a:gd name="connsiteY1-32" fmla="*/ 0 h 495395"/>
                <a:gd name="connsiteX2-33" fmla="*/ 447805 w 2480154"/>
                <a:gd name="connsiteY2-34" fmla="*/ 495395 h 495395"/>
                <a:gd name="connsiteX3-35" fmla="*/ 0 w 2480154"/>
                <a:gd name="connsiteY3-36" fmla="*/ 194154 h 495395"/>
                <a:gd name="connsiteX0-37" fmla="*/ 0 w 2495812"/>
                <a:gd name="connsiteY0-38" fmla="*/ 197286 h 498527"/>
                <a:gd name="connsiteX1-39" fmla="*/ 2495812 w 2495812"/>
                <a:gd name="connsiteY1-40" fmla="*/ 0 h 498527"/>
                <a:gd name="connsiteX2-41" fmla="*/ 447805 w 2495812"/>
                <a:gd name="connsiteY2-42" fmla="*/ 498527 h 498527"/>
                <a:gd name="connsiteX3-43" fmla="*/ 0 w 2495812"/>
                <a:gd name="connsiteY3-44" fmla="*/ 197286 h 4985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495812" h="498527">
                  <a:moveTo>
                    <a:pt x="0" y="197286"/>
                  </a:moveTo>
                  <a:lnTo>
                    <a:pt x="2495812" y="0"/>
                  </a:lnTo>
                  <a:lnTo>
                    <a:pt x="447805" y="498527"/>
                  </a:lnTo>
                  <a:lnTo>
                    <a:pt x="0" y="1972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7"/>
            <p:cNvSpPr/>
            <p:nvPr/>
          </p:nvSpPr>
          <p:spPr>
            <a:xfrm>
              <a:off x="11385636" y="-1340262"/>
              <a:ext cx="2044874" cy="1027751"/>
            </a:xfrm>
            <a:custGeom>
              <a:avLst/>
              <a:gdLst>
                <a:gd name="connsiteX0" fmla="*/ 0 w 2489548"/>
                <a:gd name="connsiteY0" fmla="*/ 0 h 551762"/>
                <a:gd name="connsiteX1" fmla="*/ 2489548 w 2489548"/>
                <a:gd name="connsiteY1" fmla="*/ 0 h 551762"/>
                <a:gd name="connsiteX2" fmla="*/ 2489548 w 2489548"/>
                <a:gd name="connsiteY2" fmla="*/ 551762 h 551762"/>
                <a:gd name="connsiteX3" fmla="*/ 0 w 2489548"/>
                <a:gd name="connsiteY3" fmla="*/ 551762 h 551762"/>
                <a:gd name="connsiteX4" fmla="*/ 0 w 2489548"/>
                <a:gd name="connsiteY4" fmla="*/ 0 h 551762"/>
                <a:gd name="connsiteX0-1" fmla="*/ 0 w 2489548"/>
                <a:gd name="connsiteY0-2" fmla="*/ 250521 h 551762"/>
                <a:gd name="connsiteX1-3" fmla="*/ 2489548 w 2489548"/>
                <a:gd name="connsiteY1-4" fmla="*/ 0 h 551762"/>
                <a:gd name="connsiteX2-5" fmla="*/ 2489548 w 2489548"/>
                <a:gd name="connsiteY2-6" fmla="*/ 551762 h 551762"/>
                <a:gd name="connsiteX3-7" fmla="*/ 0 w 2489548"/>
                <a:gd name="connsiteY3-8" fmla="*/ 551762 h 551762"/>
                <a:gd name="connsiteX4-9" fmla="*/ 0 w 2489548"/>
                <a:gd name="connsiteY4-10" fmla="*/ 250521 h 551762"/>
                <a:gd name="connsiteX0-11" fmla="*/ 0 w 2489548"/>
                <a:gd name="connsiteY0-12" fmla="*/ 194154 h 495395"/>
                <a:gd name="connsiteX1-13" fmla="*/ 2480154 w 2489548"/>
                <a:gd name="connsiteY1-14" fmla="*/ 0 h 495395"/>
                <a:gd name="connsiteX2-15" fmla="*/ 2489548 w 2489548"/>
                <a:gd name="connsiteY2-16" fmla="*/ 495395 h 495395"/>
                <a:gd name="connsiteX3-17" fmla="*/ 0 w 2489548"/>
                <a:gd name="connsiteY3-18" fmla="*/ 495395 h 495395"/>
                <a:gd name="connsiteX4-19" fmla="*/ 0 w 2489548"/>
                <a:gd name="connsiteY4-20" fmla="*/ 194154 h 495395"/>
                <a:gd name="connsiteX0-21" fmla="*/ 0 w 2480154"/>
                <a:gd name="connsiteY0-22" fmla="*/ 194154 h 495395"/>
                <a:gd name="connsiteX1-23" fmla="*/ 2480154 w 2480154"/>
                <a:gd name="connsiteY1-24" fmla="*/ 0 h 495395"/>
                <a:gd name="connsiteX2-25" fmla="*/ 0 w 2480154"/>
                <a:gd name="connsiteY2-26" fmla="*/ 495395 h 495395"/>
                <a:gd name="connsiteX3-27" fmla="*/ 0 w 2480154"/>
                <a:gd name="connsiteY3-28" fmla="*/ 194154 h 495395"/>
                <a:gd name="connsiteX0-29" fmla="*/ 0 w 2480154"/>
                <a:gd name="connsiteY0-30" fmla="*/ 194154 h 495395"/>
                <a:gd name="connsiteX1-31" fmla="*/ 2480154 w 2480154"/>
                <a:gd name="connsiteY1-32" fmla="*/ 0 h 495395"/>
                <a:gd name="connsiteX2-33" fmla="*/ 447805 w 2480154"/>
                <a:gd name="connsiteY2-34" fmla="*/ 495395 h 495395"/>
                <a:gd name="connsiteX3-35" fmla="*/ 0 w 2480154"/>
                <a:gd name="connsiteY3-36" fmla="*/ 194154 h 495395"/>
                <a:gd name="connsiteX0-37" fmla="*/ 0 w 2495812"/>
                <a:gd name="connsiteY0-38" fmla="*/ 197286 h 498527"/>
                <a:gd name="connsiteX1-39" fmla="*/ 2495812 w 2495812"/>
                <a:gd name="connsiteY1-40" fmla="*/ 0 h 498527"/>
                <a:gd name="connsiteX2-41" fmla="*/ 447805 w 2495812"/>
                <a:gd name="connsiteY2-42" fmla="*/ 498527 h 498527"/>
                <a:gd name="connsiteX3-43" fmla="*/ 0 w 2495812"/>
                <a:gd name="connsiteY3-44" fmla="*/ 197286 h 498527"/>
                <a:gd name="connsiteX0-45" fmla="*/ 0 w 2495812"/>
                <a:gd name="connsiteY0-46" fmla="*/ 197286 h 1034014"/>
                <a:gd name="connsiteX1-47" fmla="*/ 2495812 w 2495812"/>
                <a:gd name="connsiteY1-48" fmla="*/ 0 h 1034014"/>
                <a:gd name="connsiteX2-49" fmla="*/ 544882 w 2495812"/>
                <a:gd name="connsiteY2-50" fmla="*/ 1034014 h 1034014"/>
                <a:gd name="connsiteX3-51" fmla="*/ 0 w 2495812"/>
                <a:gd name="connsiteY3-52" fmla="*/ 197286 h 1034014"/>
                <a:gd name="connsiteX0-53" fmla="*/ 0 w 2041743"/>
                <a:gd name="connsiteY0-54" fmla="*/ 504173 h 1034014"/>
                <a:gd name="connsiteX1-55" fmla="*/ 2041743 w 2041743"/>
                <a:gd name="connsiteY1-56" fmla="*/ 0 h 1034014"/>
                <a:gd name="connsiteX2-57" fmla="*/ 90813 w 2041743"/>
                <a:gd name="connsiteY2-58" fmla="*/ 1034014 h 1034014"/>
                <a:gd name="connsiteX3-59" fmla="*/ 0 w 2041743"/>
                <a:gd name="connsiteY3-60" fmla="*/ 504173 h 1034014"/>
                <a:gd name="connsiteX0-61" fmla="*/ 0 w 2026085"/>
                <a:gd name="connsiteY0-62" fmla="*/ 501042 h 1034014"/>
                <a:gd name="connsiteX1-63" fmla="*/ 2026085 w 2026085"/>
                <a:gd name="connsiteY1-64" fmla="*/ 0 h 1034014"/>
                <a:gd name="connsiteX2-65" fmla="*/ 75155 w 2026085"/>
                <a:gd name="connsiteY2-66" fmla="*/ 1034014 h 1034014"/>
                <a:gd name="connsiteX3-67" fmla="*/ 0 w 2026085"/>
                <a:gd name="connsiteY3-68" fmla="*/ 501042 h 1034014"/>
                <a:gd name="connsiteX0-69" fmla="*/ 0 w 2026085"/>
                <a:gd name="connsiteY0-70" fmla="*/ 501042 h 1027751"/>
                <a:gd name="connsiteX1-71" fmla="*/ 2026085 w 2026085"/>
                <a:gd name="connsiteY1-72" fmla="*/ 0 h 1027751"/>
                <a:gd name="connsiteX2-73" fmla="*/ 53235 w 2026085"/>
                <a:gd name="connsiteY2-74" fmla="*/ 1027751 h 1027751"/>
                <a:gd name="connsiteX3-75" fmla="*/ 0 w 2026085"/>
                <a:gd name="connsiteY3-76" fmla="*/ 501042 h 1027751"/>
                <a:gd name="connsiteX0-77" fmla="*/ 0 w 2035480"/>
                <a:gd name="connsiteY0-78" fmla="*/ 501042 h 1027751"/>
                <a:gd name="connsiteX1-79" fmla="*/ 2035480 w 2035480"/>
                <a:gd name="connsiteY1-80" fmla="*/ 0 h 1027751"/>
                <a:gd name="connsiteX2-81" fmla="*/ 62630 w 2035480"/>
                <a:gd name="connsiteY2-82" fmla="*/ 1027751 h 1027751"/>
                <a:gd name="connsiteX3-83" fmla="*/ 0 w 2035480"/>
                <a:gd name="connsiteY3-84" fmla="*/ 501042 h 1027751"/>
                <a:gd name="connsiteX0-85" fmla="*/ 0 w 2044874"/>
                <a:gd name="connsiteY0-86" fmla="*/ 497910 h 1027751"/>
                <a:gd name="connsiteX1-87" fmla="*/ 2044874 w 2044874"/>
                <a:gd name="connsiteY1-88" fmla="*/ 0 h 1027751"/>
                <a:gd name="connsiteX2-89" fmla="*/ 72024 w 2044874"/>
                <a:gd name="connsiteY2-90" fmla="*/ 1027751 h 1027751"/>
                <a:gd name="connsiteX3-91" fmla="*/ 0 w 2044874"/>
                <a:gd name="connsiteY3-92" fmla="*/ 497910 h 1027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044874" h="1027751">
                  <a:moveTo>
                    <a:pt x="0" y="497910"/>
                  </a:moveTo>
                  <a:lnTo>
                    <a:pt x="2044874" y="0"/>
                  </a:lnTo>
                  <a:lnTo>
                    <a:pt x="72024" y="1027751"/>
                  </a:lnTo>
                  <a:lnTo>
                    <a:pt x="0" y="49791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>
              <a:off x="11455908" y="-642859"/>
              <a:ext cx="412503" cy="335993"/>
            </a:xfrm>
            <a:custGeom>
              <a:avLst/>
              <a:gdLst>
                <a:gd name="connsiteX0" fmla="*/ 0 w 390583"/>
                <a:gd name="connsiteY0" fmla="*/ 376703 h 376703"/>
                <a:gd name="connsiteX1" fmla="*/ 195292 w 390583"/>
                <a:gd name="connsiteY1" fmla="*/ 0 h 376703"/>
                <a:gd name="connsiteX2" fmla="*/ 390583 w 390583"/>
                <a:gd name="connsiteY2" fmla="*/ 376703 h 376703"/>
                <a:gd name="connsiteX3" fmla="*/ 0 w 390583"/>
                <a:gd name="connsiteY3" fmla="*/ 376703 h 376703"/>
                <a:gd name="connsiteX0-1" fmla="*/ 0 w 487659"/>
                <a:gd name="connsiteY0-2" fmla="*/ 339125 h 376703"/>
                <a:gd name="connsiteX1-3" fmla="*/ 292368 w 487659"/>
                <a:gd name="connsiteY1-4" fmla="*/ 0 h 376703"/>
                <a:gd name="connsiteX2-5" fmla="*/ 487659 w 487659"/>
                <a:gd name="connsiteY2-6" fmla="*/ 376703 h 376703"/>
                <a:gd name="connsiteX3-7" fmla="*/ 0 w 487659"/>
                <a:gd name="connsiteY3-8" fmla="*/ 339125 h 376703"/>
                <a:gd name="connsiteX0-9" fmla="*/ 0 w 487659"/>
                <a:gd name="connsiteY0-10" fmla="*/ 335993 h 373571"/>
                <a:gd name="connsiteX1-11" fmla="*/ 176502 w 487659"/>
                <a:gd name="connsiteY1-12" fmla="*/ 0 h 373571"/>
                <a:gd name="connsiteX2-13" fmla="*/ 487659 w 487659"/>
                <a:gd name="connsiteY2-14" fmla="*/ 373571 h 373571"/>
                <a:gd name="connsiteX3-15" fmla="*/ 0 w 487659"/>
                <a:gd name="connsiteY3-16" fmla="*/ 335993 h 373571"/>
                <a:gd name="connsiteX0-17" fmla="*/ 0 w 412503"/>
                <a:gd name="connsiteY0-18" fmla="*/ 335993 h 335993"/>
                <a:gd name="connsiteX1-19" fmla="*/ 176502 w 412503"/>
                <a:gd name="connsiteY1-20" fmla="*/ 0 h 335993"/>
                <a:gd name="connsiteX2-21" fmla="*/ 412503 w 412503"/>
                <a:gd name="connsiteY2-22" fmla="*/ 113656 h 335993"/>
                <a:gd name="connsiteX3-23" fmla="*/ 0 w 412503"/>
                <a:gd name="connsiteY3-24" fmla="*/ 335993 h 335993"/>
                <a:gd name="connsiteX0-25" fmla="*/ 0 w 412503"/>
                <a:gd name="connsiteY0-26" fmla="*/ 335993 h 335993"/>
                <a:gd name="connsiteX1-27" fmla="*/ 176502 w 412503"/>
                <a:gd name="connsiteY1-28" fmla="*/ 0 h 335993"/>
                <a:gd name="connsiteX2-29" fmla="*/ 412503 w 412503"/>
                <a:gd name="connsiteY2-30" fmla="*/ 113656 h 335993"/>
                <a:gd name="connsiteX3-31" fmla="*/ 0 w 412503"/>
                <a:gd name="connsiteY3-32" fmla="*/ 335993 h 3359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12503" h="335993">
                  <a:moveTo>
                    <a:pt x="0" y="335993"/>
                  </a:moveTo>
                  <a:lnTo>
                    <a:pt x="176502" y="0"/>
                  </a:lnTo>
                  <a:lnTo>
                    <a:pt x="412503" y="113656"/>
                  </a:lnTo>
                  <a:lnTo>
                    <a:pt x="0" y="335993"/>
                  </a:lnTo>
                  <a:close/>
                </a:path>
              </a:pathLst>
            </a:custGeom>
            <a:solidFill>
              <a:srgbClr val="005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7"/>
            <p:cNvSpPr/>
            <p:nvPr/>
          </p:nvSpPr>
          <p:spPr>
            <a:xfrm>
              <a:off x="11620498" y="-1340262"/>
              <a:ext cx="1810011" cy="1102907"/>
            </a:xfrm>
            <a:custGeom>
              <a:avLst/>
              <a:gdLst>
                <a:gd name="connsiteX0" fmla="*/ 0 w 2489548"/>
                <a:gd name="connsiteY0" fmla="*/ 0 h 551762"/>
                <a:gd name="connsiteX1" fmla="*/ 2489548 w 2489548"/>
                <a:gd name="connsiteY1" fmla="*/ 0 h 551762"/>
                <a:gd name="connsiteX2" fmla="*/ 2489548 w 2489548"/>
                <a:gd name="connsiteY2" fmla="*/ 551762 h 551762"/>
                <a:gd name="connsiteX3" fmla="*/ 0 w 2489548"/>
                <a:gd name="connsiteY3" fmla="*/ 551762 h 551762"/>
                <a:gd name="connsiteX4" fmla="*/ 0 w 2489548"/>
                <a:gd name="connsiteY4" fmla="*/ 0 h 551762"/>
                <a:gd name="connsiteX0-1" fmla="*/ 0 w 2489548"/>
                <a:gd name="connsiteY0-2" fmla="*/ 250521 h 551762"/>
                <a:gd name="connsiteX1-3" fmla="*/ 2489548 w 2489548"/>
                <a:gd name="connsiteY1-4" fmla="*/ 0 h 551762"/>
                <a:gd name="connsiteX2-5" fmla="*/ 2489548 w 2489548"/>
                <a:gd name="connsiteY2-6" fmla="*/ 551762 h 551762"/>
                <a:gd name="connsiteX3-7" fmla="*/ 0 w 2489548"/>
                <a:gd name="connsiteY3-8" fmla="*/ 551762 h 551762"/>
                <a:gd name="connsiteX4-9" fmla="*/ 0 w 2489548"/>
                <a:gd name="connsiteY4-10" fmla="*/ 250521 h 551762"/>
                <a:gd name="connsiteX0-11" fmla="*/ 0 w 2489548"/>
                <a:gd name="connsiteY0-12" fmla="*/ 194154 h 495395"/>
                <a:gd name="connsiteX1-13" fmla="*/ 2480154 w 2489548"/>
                <a:gd name="connsiteY1-14" fmla="*/ 0 h 495395"/>
                <a:gd name="connsiteX2-15" fmla="*/ 2489548 w 2489548"/>
                <a:gd name="connsiteY2-16" fmla="*/ 495395 h 495395"/>
                <a:gd name="connsiteX3-17" fmla="*/ 0 w 2489548"/>
                <a:gd name="connsiteY3-18" fmla="*/ 495395 h 495395"/>
                <a:gd name="connsiteX4-19" fmla="*/ 0 w 2489548"/>
                <a:gd name="connsiteY4-20" fmla="*/ 194154 h 495395"/>
                <a:gd name="connsiteX0-21" fmla="*/ 0 w 2480154"/>
                <a:gd name="connsiteY0-22" fmla="*/ 194154 h 495395"/>
                <a:gd name="connsiteX1-23" fmla="*/ 2480154 w 2480154"/>
                <a:gd name="connsiteY1-24" fmla="*/ 0 h 495395"/>
                <a:gd name="connsiteX2-25" fmla="*/ 0 w 2480154"/>
                <a:gd name="connsiteY2-26" fmla="*/ 495395 h 495395"/>
                <a:gd name="connsiteX3-27" fmla="*/ 0 w 2480154"/>
                <a:gd name="connsiteY3-28" fmla="*/ 194154 h 495395"/>
                <a:gd name="connsiteX0-29" fmla="*/ 0 w 2480154"/>
                <a:gd name="connsiteY0-30" fmla="*/ 194154 h 495395"/>
                <a:gd name="connsiteX1-31" fmla="*/ 2480154 w 2480154"/>
                <a:gd name="connsiteY1-32" fmla="*/ 0 h 495395"/>
                <a:gd name="connsiteX2-33" fmla="*/ 447805 w 2480154"/>
                <a:gd name="connsiteY2-34" fmla="*/ 495395 h 495395"/>
                <a:gd name="connsiteX3-35" fmla="*/ 0 w 2480154"/>
                <a:gd name="connsiteY3-36" fmla="*/ 194154 h 495395"/>
                <a:gd name="connsiteX0-37" fmla="*/ 0 w 2495812"/>
                <a:gd name="connsiteY0-38" fmla="*/ 197286 h 498527"/>
                <a:gd name="connsiteX1-39" fmla="*/ 2495812 w 2495812"/>
                <a:gd name="connsiteY1-40" fmla="*/ 0 h 498527"/>
                <a:gd name="connsiteX2-41" fmla="*/ 447805 w 2495812"/>
                <a:gd name="connsiteY2-42" fmla="*/ 498527 h 498527"/>
                <a:gd name="connsiteX3-43" fmla="*/ 0 w 2495812"/>
                <a:gd name="connsiteY3-44" fmla="*/ 197286 h 498527"/>
                <a:gd name="connsiteX0-45" fmla="*/ 0 w 2495812"/>
                <a:gd name="connsiteY0-46" fmla="*/ 197286 h 1102907"/>
                <a:gd name="connsiteX1-47" fmla="*/ 2495812 w 2495812"/>
                <a:gd name="connsiteY1-48" fmla="*/ 0 h 1102907"/>
                <a:gd name="connsiteX2-49" fmla="*/ 1199367 w 2495812"/>
                <a:gd name="connsiteY2-50" fmla="*/ 1102907 h 1102907"/>
                <a:gd name="connsiteX3-51" fmla="*/ 0 w 2495812"/>
                <a:gd name="connsiteY3-52" fmla="*/ 197286 h 1102907"/>
                <a:gd name="connsiteX0-53" fmla="*/ 0 w 1806880"/>
                <a:gd name="connsiteY0-54" fmla="*/ 698327 h 1102907"/>
                <a:gd name="connsiteX1-55" fmla="*/ 1806880 w 1806880"/>
                <a:gd name="connsiteY1-56" fmla="*/ 0 h 1102907"/>
                <a:gd name="connsiteX2-57" fmla="*/ 510435 w 1806880"/>
                <a:gd name="connsiteY2-58" fmla="*/ 1102907 h 1102907"/>
                <a:gd name="connsiteX3-59" fmla="*/ 0 w 1806880"/>
                <a:gd name="connsiteY3-60" fmla="*/ 698327 h 1102907"/>
                <a:gd name="connsiteX0-61" fmla="*/ 0 w 1810011"/>
                <a:gd name="connsiteY0-62" fmla="*/ 698327 h 1102907"/>
                <a:gd name="connsiteX1-63" fmla="*/ 1810011 w 1810011"/>
                <a:gd name="connsiteY1-64" fmla="*/ 0 h 1102907"/>
                <a:gd name="connsiteX2-65" fmla="*/ 513566 w 1810011"/>
                <a:gd name="connsiteY2-66" fmla="*/ 1102907 h 1102907"/>
                <a:gd name="connsiteX3-67" fmla="*/ 0 w 1810011"/>
                <a:gd name="connsiteY3-68" fmla="*/ 698327 h 11029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810011" h="1102907">
                  <a:moveTo>
                    <a:pt x="0" y="698327"/>
                  </a:moveTo>
                  <a:lnTo>
                    <a:pt x="1810011" y="0"/>
                  </a:lnTo>
                  <a:lnTo>
                    <a:pt x="513566" y="1102907"/>
                  </a:lnTo>
                  <a:lnTo>
                    <a:pt x="0" y="69832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任意多边形 48"/>
          <p:cNvSpPr/>
          <p:nvPr/>
        </p:nvSpPr>
        <p:spPr>
          <a:xfrm>
            <a:off x="9429284" y="1582940"/>
            <a:ext cx="961282" cy="1630680"/>
          </a:xfrm>
          <a:custGeom>
            <a:avLst/>
            <a:gdLst>
              <a:gd name="connsiteX0" fmla="*/ 0 w 961282"/>
              <a:gd name="connsiteY0" fmla="*/ 0 h 1630680"/>
              <a:gd name="connsiteX1" fmla="*/ 807720 w 961282"/>
              <a:gd name="connsiteY1" fmla="*/ 624840 h 1630680"/>
              <a:gd name="connsiteX2" fmla="*/ 960120 w 961282"/>
              <a:gd name="connsiteY2" fmla="*/ 1630680 h 163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1282" h="1630680">
                <a:moveTo>
                  <a:pt x="0" y="0"/>
                </a:moveTo>
                <a:cubicBezTo>
                  <a:pt x="323850" y="176530"/>
                  <a:pt x="647700" y="353060"/>
                  <a:pt x="807720" y="624840"/>
                </a:cubicBezTo>
                <a:cubicBezTo>
                  <a:pt x="967740" y="896620"/>
                  <a:pt x="963930" y="1263650"/>
                  <a:pt x="960120" y="1630680"/>
                </a:cubicBezTo>
              </a:path>
            </a:pathLst>
          </a:custGeom>
          <a:noFill/>
          <a:ln>
            <a:gradFill>
              <a:gsLst>
                <a:gs pos="0">
                  <a:srgbClr val="E5E5E5"/>
                </a:gs>
                <a:gs pos="43000">
                  <a:srgbClr val="E5E5E5">
                    <a:alpha val="0"/>
                  </a:srgbClr>
                </a:gs>
              </a:gsLst>
              <a:lin ang="5400000" scaled="1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 rot="215587" flipH="1">
            <a:off x="9324877" y="1848142"/>
            <a:ext cx="147385" cy="65130"/>
            <a:chOff x="10934698" y="-1340262"/>
            <a:chExt cx="2495812" cy="1102907"/>
          </a:xfrm>
          <a:effectLst>
            <a:outerShdw blurRad="190500" dist="38100" dir="2700000" algn="tl" rotWithShape="0">
              <a:prstClr val="black">
                <a:alpha val="10000"/>
              </a:prstClr>
            </a:outerShdw>
          </a:effectLst>
        </p:grpSpPr>
        <p:sp>
          <p:nvSpPr>
            <p:cNvPr id="51" name="矩形 7"/>
            <p:cNvSpPr/>
            <p:nvPr/>
          </p:nvSpPr>
          <p:spPr>
            <a:xfrm>
              <a:off x="10934698" y="-1340262"/>
              <a:ext cx="2495812" cy="498527"/>
            </a:xfrm>
            <a:custGeom>
              <a:avLst/>
              <a:gdLst>
                <a:gd name="connsiteX0" fmla="*/ 0 w 2489548"/>
                <a:gd name="connsiteY0" fmla="*/ 0 h 551762"/>
                <a:gd name="connsiteX1" fmla="*/ 2489548 w 2489548"/>
                <a:gd name="connsiteY1" fmla="*/ 0 h 551762"/>
                <a:gd name="connsiteX2" fmla="*/ 2489548 w 2489548"/>
                <a:gd name="connsiteY2" fmla="*/ 551762 h 551762"/>
                <a:gd name="connsiteX3" fmla="*/ 0 w 2489548"/>
                <a:gd name="connsiteY3" fmla="*/ 551762 h 551762"/>
                <a:gd name="connsiteX4" fmla="*/ 0 w 2489548"/>
                <a:gd name="connsiteY4" fmla="*/ 0 h 551762"/>
                <a:gd name="connsiteX0-1" fmla="*/ 0 w 2489548"/>
                <a:gd name="connsiteY0-2" fmla="*/ 250521 h 551762"/>
                <a:gd name="connsiteX1-3" fmla="*/ 2489548 w 2489548"/>
                <a:gd name="connsiteY1-4" fmla="*/ 0 h 551762"/>
                <a:gd name="connsiteX2-5" fmla="*/ 2489548 w 2489548"/>
                <a:gd name="connsiteY2-6" fmla="*/ 551762 h 551762"/>
                <a:gd name="connsiteX3-7" fmla="*/ 0 w 2489548"/>
                <a:gd name="connsiteY3-8" fmla="*/ 551762 h 551762"/>
                <a:gd name="connsiteX4-9" fmla="*/ 0 w 2489548"/>
                <a:gd name="connsiteY4-10" fmla="*/ 250521 h 551762"/>
                <a:gd name="connsiteX0-11" fmla="*/ 0 w 2489548"/>
                <a:gd name="connsiteY0-12" fmla="*/ 194154 h 495395"/>
                <a:gd name="connsiteX1-13" fmla="*/ 2480154 w 2489548"/>
                <a:gd name="connsiteY1-14" fmla="*/ 0 h 495395"/>
                <a:gd name="connsiteX2-15" fmla="*/ 2489548 w 2489548"/>
                <a:gd name="connsiteY2-16" fmla="*/ 495395 h 495395"/>
                <a:gd name="connsiteX3-17" fmla="*/ 0 w 2489548"/>
                <a:gd name="connsiteY3-18" fmla="*/ 495395 h 495395"/>
                <a:gd name="connsiteX4-19" fmla="*/ 0 w 2489548"/>
                <a:gd name="connsiteY4-20" fmla="*/ 194154 h 495395"/>
                <a:gd name="connsiteX0-21" fmla="*/ 0 w 2480154"/>
                <a:gd name="connsiteY0-22" fmla="*/ 194154 h 495395"/>
                <a:gd name="connsiteX1-23" fmla="*/ 2480154 w 2480154"/>
                <a:gd name="connsiteY1-24" fmla="*/ 0 h 495395"/>
                <a:gd name="connsiteX2-25" fmla="*/ 0 w 2480154"/>
                <a:gd name="connsiteY2-26" fmla="*/ 495395 h 495395"/>
                <a:gd name="connsiteX3-27" fmla="*/ 0 w 2480154"/>
                <a:gd name="connsiteY3-28" fmla="*/ 194154 h 495395"/>
                <a:gd name="connsiteX0-29" fmla="*/ 0 w 2480154"/>
                <a:gd name="connsiteY0-30" fmla="*/ 194154 h 495395"/>
                <a:gd name="connsiteX1-31" fmla="*/ 2480154 w 2480154"/>
                <a:gd name="connsiteY1-32" fmla="*/ 0 h 495395"/>
                <a:gd name="connsiteX2-33" fmla="*/ 447805 w 2480154"/>
                <a:gd name="connsiteY2-34" fmla="*/ 495395 h 495395"/>
                <a:gd name="connsiteX3-35" fmla="*/ 0 w 2480154"/>
                <a:gd name="connsiteY3-36" fmla="*/ 194154 h 495395"/>
                <a:gd name="connsiteX0-37" fmla="*/ 0 w 2495812"/>
                <a:gd name="connsiteY0-38" fmla="*/ 197286 h 498527"/>
                <a:gd name="connsiteX1-39" fmla="*/ 2495812 w 2495812"/>
                <a:gd name="connsiteY1-40" fmla="*/ 0 h 498527"/>
                <a:gd name="connsiteX2-41" fmla="*/ 447805 w 2495812"/>
                <a:gd name="connsiteY2-42" fmla="*/ 498527 h 498527"/>
                <a:gd name="connsiteX3-43" fmla="*/ 0 w 2495812"/>
                <a:gd name="connsiteY3-44" fmla="*/ 197286 h 4985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495812" h="498527">
                  <a:moveTo>
                    <a:pt x="0" y="197286"/>
                  </a:moveTo>
                  <a:lnTo>
                    <a:pt x="2495812" y="0"/>
                  </a:lnTo>
                  <a:lnTo>
                    <a:pt x="447805" y="498527"/>
                  </a:lnTo>
                  <a:lnTo>
                    <a:pt x="0" y="1972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7"/>
            <p:cNvSpPr/>
            <p:nvPr/>
          </p:nvSpPr>
          <p:spPr>
            <a:xfrm>
              <a:off x="11385636" y="-1340262"/>
              <a:ext cx="2044874" cy="1027751"/>
            </a:xfrm>
            <a:custGeom>
              <a:avLst/>
              <a:gdLst>
                <a:gd name="connsiteX0" fmla="*/ 0 w 2489548"/>
                <a:gd name="connsiteY0" fmla="*/ 0 h 551762"/>
                <a:gd name="connsiteX1" fmla="*/ 2489548 w 2489548"/>
                <a:gd name="connsiteY1" fmla="*/ 0 h 551762"/>
                <a:gd name="connsiteX2" fmla="*/ 2489548 w 2489548"/>
                <a:gd name="connsiteY2" fmla="*/ 551762 h 551762"/>
                <a:gd name="connsiteX3" fmla="*/ 0 w 2489548"/>
                <a:gd name="connsiteY3" fmla="*/ 551762 h 551762"/>
                <a:gd name="connsiteX4" fmla="*/ 0 w 2489548"/>
                <a:gd name="connsiteY4" fmla="*/ 0 h 551762"/>
                <a:gd name="connsiteX0-1" fmla="*/ 0 w 2489548"/>
                <a:gd name="connsiteY0-2" fmla="*/ 250521 h 551762"/>
                <a:gd name="connsiteX1-3" fmla="*/ 2489548 w 2489548"/>
                <a:gd name="connsiteY1-4" fmla="*/ 0 h 551762"/>
                <a:gd name="connsiteX2-5" fmla="*/ 2489548 w 2489548"/>
                <a:gd name="connsiteY2-6" fmla="*/ 551762 h 551762"/>
                <a:gd name="connsiteX3-7" fmla="*/ 0 w 2489548"/>
                <a:gd name="connsiteY3-8" fmla="*/ 551762 h 551762"/>
                <a:gd name="connsiteX4-9" fmla="*/ 0 w 2489548"/>
                <a:gd name="connsiteY4-10" fmla="*/ 250521 h 551762"/>
                <a:gd name="connsiteX0-11" fmla="*/ 0 w 2489548"/>
                <a:gd name="connsiteY0-12" fmla="*/ 194154 h 495395"/>
                <a:gd name="connsiteX1-13" fmla="*/ 2480154 w 2489548"/>
                <a:gd name="connsiteY1-14" fmla="*/ 0 h 495395"/>
                <a:gd name="connsiteX2-15" fmla="*/ 2489548 w 2489548"/>
                <a:gd name="connsiteY2-16" fmla="*/ 495395 h 495395"/>
                <a:gd name="connsiteX3-17" fmla="*/ 0 w 2489548"/>
                <a:gd name="connsiteY3-18" fmla="*/ 495395 h 495395"/>
                <a:gd name="connsiteX4-19" fmla="*/ 0 w 2489548"/>
                <a:gd name="connsiteY4-20" fmla="*/ 194154 h 495395"/>
                <a:gd name="connsiteX0-21" fmla="*/ 0 w 2480154"/>
                <a:gd name="connsiteY0-22" fmla="*/ 194154 h 495395"/>
                <a:gd name="connsiteX1-23" fmla="*/ 2480154 w 2480154"/>
                <a:gd name="connsiteY1-24" fmla="*/ 0 h 495395"/>
                <a:gd name="connsiteX2-25" fmla="*/ 0 w 2480154"/>
                <a:gd name="connsiteY2-26" fmla="*/ 495395 h 495395"/>
                <a:gd name="connsiteX3-27" fmla="*/ 0 w 2480154"/>
                <a:gd name="connsiteY3-28" fmla="*/ 194154 h 495395"/>
                <a:gd name="connsiteX0-29" fmla="*/ 0 w 2480154"/>
                <a:gd name="connsiteY0-30" fmla="*/ 194154 h 495395"/>
                <a:gd name="connsiteX1-31" fmla="*/ 2480154 w 2480154"/>
                <a:gd name="connsiteY1-32" fmla="*/ 0 h 495395"/>
                <a:gd name="connsiteX2-33" fmla="*/ 447805 w 2480154"/>
                <a:gd name="connsiteY2-34" fmla="*/ 495395 h 495395"/>
                <a:gd name="connsiteX3-35" fmla="*/ 0 w 2480154"/>
                <a:gd name="connsiteY3-36" fmla="*/ 194154 h 495395"/>
                <a:gd name="connsiteX0-37" fmla="*/ 0 w 2495812"/>
                <a:gd name="connsiteY0-38" fmla="*/ 197286 h 498527"/>
                <a:gd name="connsiteX1-39" fmla="*/ 2495812 w 2495812"/>
                <a:gd name="connsiteY1-40" fmla="*/ 0 h 498527"/>
                <a:gd name="connsiteX2-41" fmla="*/ 447805 w 2495812"/>
                <a:gd name="connsiteY2-42" fmla="*/ 498527 h 498527"/>
                <a:gd name="connsiteX3-43" fmla="*/ 0 w 2495812"/>
                <a:gd name="connsiteY3-44" fmla="*/ 197286 h 498527"/>
                <a:gd name="connsiteX0-45" fmla="*/ 0 w 2495812"/>
                <a:gd name="connsiteY0-46" fmla="*/ 197286 h 1034014"/>
                <a:gd name="connsiteX1-47" fmla="*/ 2495812 w 2495812"/>
                <a:gd name="connsiteY1-48" fmla="*/ 0 h 1034014"/>
                <a:gd name="connsiteX2-49" fmla="*/ 544882 w 2495812"/>
                <a:gd name="connsiteY2-50" fmla="*/ 1034014 h 1034014"/>
                <a:gd name="connsiteX3-51" fmla="*/ 0 w 2495812"/>
                <a:gd name="connsiteY3-52" fmla="*/ 197286 h 1034014"/>
                <a:gd name="connsiteX0-53" fmla="*/ 0 w 2041743"/>
                <a:gd name="connsiteY0-54" fmla="*/ 504173 h 1034014"/>
                <a:gd name="connsiteX1-55" fmla="*/ 2041743 w 2041743"/>
                <a:gd name="connsiteY1-56" fmla="*/ 0 h 1034014"/>
                <a:gd name="connsiteX2-57" fmla="*/ 90813 w 2041743"/>
                <a:gd name="connsiteY2-58" fmla="*/ 1034014 h 1034014"/>
                <a:gd name="connsiteX3-59" fmla="*/ 0 w 2041743"/>
                <a:gd name="connsiteY3-60" fmla="*/ 504173 h 1034014"/>
                <a:gd name="connsiteX0-61" fmla="*/ 0 w 2026085"/>
                <a:gd name="connsiteY0-62" fmla="*/ 501042 h 1034014"/>
                <a:gd name="connsiteX1-63" fmla="*/ 2026085 w 2026085"/>
                <a:gd name="connsiteY1-64" fmla="*/ 0 h 1034014"/>
                <a:gd name="connsiteX2-65" fmla="*/ 75155 w 2026085"/>
                <a:gd name="connsiteY2-66" fmla="*/ 1034014 h 1034014"/>
                <a:gd name="connsiteX3-67" fmla="*/ 0 w 2026085"/>
                <a:gd name="connsiteY3-68" fmla="*/ 501042 h 1034014"/>
                <a:gd name="connsiteX0-69" fmla="*/ 0 w 2026085"/>
                <a:gd name="connsiteY0-70" fmla="*/ 501042 h 1027751"/>
                <a:gd name="connsiteX1-71" fmla="*/ 2026085 w 2026085"/>
                <a:gd name="connsiteY1-72" fmla="*/ 0 h 1027751"/>
                <a:gd name="connsiteX2-73" fmla="*/ 53235 w 2026085"/>
                <a:gd name="connsiteY2-74" fmla="*/ 1027751 h 1027751"/>
                <a:gd name="connsiteX3-75" fmla="*/ 0 w 2026085"/>
                <a:gd name="connsiteY3-76" fmla="*/ 501042 h 1027751"/>
                <a:gd name="connsiteX0-77" fmla="*/ 0 w 2035480"/>
                <a:gd name="connsiteY0-78" fmla="*/ 501042 h 1027751"/>
                <a:gd name="connsiteX1-79" fmla="*/ 2035480 w 2035480"/>
                <a:gd name="connsiteY1-80" fmla="*/ 0 h 1027751"/>
                <a:gd name="connsiteX2-81" fmla="*/ 62630 w 2035480"/>
                <a:gd name="connsiteY2-82" fmla="*/ 1027751 h 1027751"/>
                <a:gd name="connsiteX3-83" fmla="*/ 0 w 2035480"/>
                <a:gd name="connsiteY3-84" fmla="*/ 501042 h 1027751"/>
                <a:gd name="connsiteX0-85" fmla="*/ 0 w 2044874"/>
                <a:gd name="connsiteY0-86" fmla="*/ 497910 h 1027751"/>
                <a:gd name="connsiteX1-87" fmla="*/ 2044874 w 2044874"/>
                <a:gd name="connsiteY1-88" fmla="*/ 0 h 1027751"/>
                <a:gd name="connsiteX2-89" fmla="*/ 72024 w 2044874"/>
                <a:gd name="connsiteY2-90" fmla="*/ 1027751 h 1027751"/>
                <a:gd name="connsiteX3-91" fmla="*/ 0 w 2044874"/>
                <a:gd name="connsiteY3-92" fmla="*/ 497910 h 1027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044874" h="1027751">
                  <a:moveTo>
                    <a:pt x="0" y="497910"/>
                  </a:moveTo>
                  <a:lnTo>
                    <a:pt x="2044874" y="0"/>
                  </a:lnTo>
                  <a:lnTo>
                    <a:pt x="72024" y="1027751"/>
                  </a:lnTo>
                  <a:lnTo>
                    <a:pt x="0" y="49791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等腰三角形 8"/>
            <p:cNvSpPr/>
            <p:nvPr/>
          </p:nvSpPr>
          <p:spPr>
            <a:xfrm>
              <a:off x="11455908" y="-642859"/>
              <a:ext cx="412503" cy="335993"/>
            </a:xfrm>
            <a:custGeom>
              <a:avLst/>
              <a:gdLst>
                <a:gd name="connsiteX0" fmla="*/ 0 w 390583"/>
                <a:gd name="connsiteY0" fmla="*/ 376703 h 376703"/>
                <a:gd name="connsiteX1" fmla="*/ 195292 w 390583"/>
                <a:gd name="connsiteY1" fmla="*/ 0 h 376703"/>
                <a:gd name="connsiteX2" fmla="*/ 390583 w 390583"/>
                <a:gd name="connsiteY2" fmla="*/ 376703 h 376703"/>
                <a:gd name="connsiteX3" fmla="*/ 0 w 390583"/>
                <a:gd name="connsiteY3" fmla="*/ 376703 h 376703"/>
                <a:gd name="connsiteX0-1" fmla="*/ 0 w 487659"/>
                <a:gd name="connsiteY0-2" fmla="*/ 339125 h 376703"/>
                <a:gd name="connsiteX1-3" fmla="*/ 292368 w 487659"/>
                <a:gd name="connsiteY1-4" fmla="*/ 0 h 376703"/>
                <a:gd name="connsiteX2-5" fmla="*/ 487659 w 487659"/>
                <a:gd name="connsiteY2-6" fmla="*/ 376703 h 376703"/>
                <a:gd name="connsiteX3-7" fmla="*/ 0 w 487659"/>
                <a:gd name="connsiteY3-8" fmla="*/ 339125 h 376703"/>
                <a:gd name="connsiteX0-9" fmla="*/ 0 w 487659"/>
                <a:gd name="connsiteY0-10" fmla="*/ 335993 h 373571"/>
                <a:gd name="connsiteX1-11" fmla="*/ 176502 w 487659"/>
                <a:gd name="connsiteY1-12" fmla="*/ 0 h 373571"/>
                <a:gd name="connsiteX2-13" fmla="*/ 487659 w 487659"/>
                <a:gd name="connsiteY2-14" fmla="*/ 373571 h 373571"/>
                <a:gd name="connsiteX3-15" fmla="*/ 0 w 487659"/>
                <a:gd name="connsiteY3-16" fmla="*/ 335993 h 373571"/>
                <a:gd name="connsiteX0-17" fmla="*/ 0 w 412503"/>
                <a:gd name="connsiteY0-18" fmla="*/ 335993 h 335993"/>
                <a:gd name="connsiteX1-19" fmla="*/ 176502 w 412503"/>
                <a:gd name="connsiteY1-20" fmla="*/ 0 h 335993"/>
                <a:gd name="connsiteX2-21" fmla="*/ 412503 w 412503"/>
                <a:gd name="connsiteY2-22" fmla="*/ 113656 h 335993"/>
                <a:gd name="connsiteX3-23" fmla="*/ 0 w 412503"/>
                <a:gd name="connsiteY3-24" fmla="*/ 335993 h 335993"/>
                <a:gd name="connsiteX0-25" fmla="*/ 0 w 412503"/>
                <a:gd name="connsiteY0-26" fmla="*/ 335993 h 335993"/>
                <a:gd name="connsiteX1-27" fmla="*/ 176502 w 412503"/>
                <a:gd name="connsiteY1-28" fmla="*/ 0 h 335993"/>
                <a:gd name="connsiteX2-29" fmla="*/ 412503 w 412503"/>
                <a:gd name="connsiteY2-30" fmla="*/ 113656 h 335993"/>
                <a:gd name="connsiteX3-31" fmla="*/ 0 w 412503"/>
                <a:gd name="connsiteY3-32" fmla="*/ 335993 h 3359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12503" h="335993">
                  <a:moveTo>
                    <a:pt x="0" y="335993"/>
                  </a:moveTo>
                  <a:lnTo>
                    <a:pt x="176502" y="0"/>
                  </a:lnTo>
                  <a:lnTo>
                    <a:pt x="412503" y="113656"/>
                  </a:lnTo>
                  <a:lnTo>
                    <a:pt x="0" y="335993"/>
                  </a:lnTo>
                  <a:close/>
                </a:path>
              </a:pathLst>
            </a:custGeom>
            <a:solidFill>
              <a:srgbClr val="005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7"/>
            <p:cNvSpPr/>
            <p:nvPr/>
          </p:nvSpPr>
          <p:spPr>
            <a:xfrm>
              <a:off x="11620498" y="-1340262"/>
              <a:ext cx="1810011" cy="1102907"/>
            </a:xfrm>
            <a:custGeom>
              <a:avLst/>
              <a:gdLst>
                <a:gd name="connsiteX0" fmla="*/ 0 w 2489548"/>
                <a:gd name="connsiteY0" fmla="*/ 0 h 551762"/>
                <a:gd name="connsiteX1" fmla="*/ 2489548 w 2489548"/>
                <a:gd name="connsiteY1" fmla="*/ 0 h 551762"/>
                <a:gd name="connsiteX2" fmla="*/ 2489548 w 2489548"/>
                <a:gd name="connsiteY2" fmla="*/ 551762 h 551762"/>
                <a:gd name="connsiteX3" fmla="*/ 0 w 2489548"/>
                <a:gd name="connsiteY3" fmla="*/ 551762 h 551762"/>
                <a:gd name="connsiteX4" fmla="*/ 0 w 2489548"/>
                <a:gd name="connsiteY4" fmla="*/ 0 h 551762"/>
                <a:gd name="connsiteX0-1" fmla="*/ 0 w 2489548"/>
                <a:gd name="connsiteY0-2" fmla="*/ 250521 h 551762"/>
                <a:gd name="connsiteX1-3" fmla="*/ 2489548 w 2489548"/>
                <a:gd name="connsiteY1-4" fmla="*/ 0 h 551762"/>
                <a:gd name="connsiteX2-5" fmla="*/ 2489548 w 2489548"/>
                <a:gd name="connsiteY2-6" fmla="*/ 551762 h 551762"/>
                <a:gd name="connsiteX3-7" fmla="*/ 0 w 2489548"/>
                <a:gd name="connsiteY3-8" fmla="*/ 551762 h 551762"/>
                <a:gd name="connsiteX4-9" fmla="*/ 0 w 2489548"/>
                <a:gd name="connsiteY4-10" fmla="*/ 250521 h 551762"/>
                <a:gd name="connsiteX0-11" fmla="*/ 0 w 2489548"/>
                <a:gd name="connsiteY0-12" fmla="*/ 194154 h 495395"/>
                <a:gd name="connsiteX1-13" fmla="*/ 2480154 w 2489548"/>
                <a:gd name="connsiteY1-14" fmla="*/ 0 h 495395"/>
                <a:gd name="connsiteX2-15" fmla="*/ 2489548 w 2489548"/>
                <a:gd name="connsiteY2-16" fmla="*/ 495395 h 495395"/>
                <a:gd name="connsiteX3-17" fmla="*/ 0 w 2489548"/>
                <a:gd name="connsiteY3-18" fmla="*/ 495395 h 495395"/>
                <a:gd name="connsiteX4-19" fmla="*/ 0 w 2489548"/>
                <a:gd name="connsiteY4-20" fmla="*/ 194154 h 495395"/>
                <a:gd name="connsiteX0-21" fmla="*/ 0 w 2480154"/>
                <a:gd name="connsiteY0-22" fmla="*/ 194154 h 495395"/>
                <a:gd name="connsiteX1-23" fmla="*/ 2480154 w 2480154"/>
                <a:gd name="connsiteY1-24" fmla="*/ 0 h 495395"/>
                <a:gd name="connsiteX2-25" fmla="*/ 0 w 2480154"/>
                <a:gd name="connsiteY2-26" fmla="*/ 495395 h 495395"/>
                <a:gd name="connsiteX3-27" fmla="*/ 0 w 2480154"/>
                <a:gd name="connsiteY3-28" fmla="*/ 194154 h 495395"/>
                <a:gd name="connsiteX0-29" fmla="*/ 0 w 2480154"/>
                <a:gd name="connsiteY0-30" fmla="*/ 194154 h 495395"/>
                <a:gd name="connsiteX1-31" fmla="*/ 2480154 w 2480154"/>
                <a:gd name="connsiteY1-32" fmla="*/ 0 h 495395"/>
                <a:gd name="connsiteX2-33" fmla="*/ 447805 w 2480154"/>
                <a:gd name="connsiteY2-34" fmla="*/ 495395 h 495395"/>
                <a:gd name="connsiteX3-35" fmla="*/ 0 w 2480154"/>
                <a:gd name="connsiteY3-36" fmla="*/ 194154 h 495395"/>
                <a:gd name="connsiteX0-37" fmla="*/ 0 w 2495812"/>
                <a:gd name="connsiteY0-38" fmla="*/ 197286 h 498527"/>
                <a:gd name="connsiteX1-39" fmla="*/ 2495812 w 2495812"/>
                <a:gd name="connsiteY1-40" fmla="*/ 0 h 498527"/>
                <a:gd name="connsiteX2-41" fmla="*/ 447805 w 2495812"/>
                <a:gd name="connsiteY2-42" fmla="*/ 498527 h 498527"/>
                <a:gd name="connsiteX3-43" fmla="*/ 0 w 2495812"/>
                <a:gd name="connsiteY3-44" fmla="*/ 197286 h 498527"/>
                <a:gd name="connsiteX0-45" fmla="*/ 0 w 2495812"/>
                <a:gd name="connsiteY0-46" fmla="*/ 197286 h 1102907"/>
                <a:gd name="connsiteX1-47" fmla="*/ 2495812 w 2495812"/>
                <a:gd name="connsiteY1-48" fmla="*/ 0 h 1102907"/>
                <a:gd name="connsiteX2-49" fmla="*/ 1199367 w 2495812"/>
                <a:gd name="connsiteY2-50" fmla="*/ 1102907 h 1102907"/>
                <a:gd name="connsiteX3-51" fmla="*/ 0 w 2495812"/>
                <a:gd name="connsiteY3-52" fmla="*/ 197286 h 1102907"/>
                <a:gd name="connsiteX0-53" fmla="*/ 0 w 1806880"/>
                <a:gd name="connsiteY0-54" fmla="*/ 698327 h 1102907"/>
                <a:gd name="connsiteX1-55" fmla="*/ 1806880 w 1806880"/>
                <a:gd name="connsiteY1-56" fmla="*/ 0 h 1102907"/>
                <a:gd name="connsiteX2-57" fmla="*/ 510435 w 1806880"/>
                <a:gd name="connsiteY2-58" fmla="*/ 1102907 h 1102907"/>
                <a:gd name="connsiteX3-59" fmla="*/ 0 w 1806880"/>
                <a:gd name="connsiteY3-60" fmla="*/ 698327 h 1102907"/>
                <a:gd name="connsiteX0-61" fmla="*/ 0 w 1810011"/>
                <a:gd name="connsiteY0-62" fmla="*/ 698327 h 1102907"/>
                <a:gd name="connsiteX1-63" fmla="*/ 1810011 w 1810011"/>
                <a:gd name="connsiteY1-64" fmla="*/ 0 h 1102907"/>
                <a:gd name="connsiteX2-65" fmla="*/ 513566 w 1810011"/>
                <a:gd name="connsiteY2-66" fmla="*/ 1102907 h 1102907"/>
                <a:gd name="connsiteX3-67" fmla="*/ 0 w 1810011"/>
                <a:gd name="connsiteY3-68" fmla="*/ 698327 h 11029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810011" h="1102907">
                  <a:moveTo>
                    <a:pt x="0" y="698327"/>
                  </a:moveTo>
                  <a:lnTo>
                    <a:pt x="1810011" y="0"/>
                  </a:lnTo>
                  <a:lnTo>
                    <a:pt x="513566" y="1102907"/>
                  </a:lnTo>
                  <a:lnTo>
                    <a:pt x="0" y="69832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 rot="215587" flipH="1">
            <a:off x="9802959" y="1610193"/>
            <a:ext cx="384213" cy="169785"/>
            <a:chOff x="10934698" y="-1340262"/>
            <a:chExt cx="2495812" cy="1102907"/>
          </a:xfrm>
          <a:effectLst>
            <a:outerShdw blurRad="190500" dist="38100" dir="2700000" algn="tl" rotWithShape="0">
              <a:prstClr val="black">
                <a:alpha val="10000"/>
              </a:prstClr>
            </a:outerShdw>
          </a:effectLst>
        </p:grpSpPr>
        <p:sp>
          <p:nvSpPr>
            <p:cNvPr id="56" name="矩形 7"/>
            <p:cNvSpPr/>
            <p:nvPr/>
          </p:nvSpPr>
          <p:spPr>
            <a:xfrm>
              <a:off x="10934698" y="-1340262"/>
              <a:ext cx="2495812" cy="498527"/>
            </a:xfrm>
            <a:custGeom>
              <a:avLst/>
              <a:gdLst>
                <a:gd name="connsiteX0" fmla="*/ 0 w 2489548"/>
                <a:gd name="connsiteY0" fmla="*/ 0 h 551762"/>
                <a:gd name="connsiteX1" fmla="*/ 2489548 w 2489548"/>
                <a:gd name="connsiteY1" fmla="*/ 0 h 551762"/>
                <a:gd name="connsiteX2" fmla="*/ 2489548 w 2489548"/>
                <a:gd name="connsiteY2" fmla="*/ 551762 h 551762"/>
                <a:gd name="connsiteX3" fmla="*/ 0 w 2489548"/>
                <a:gd name="connsiteY3" fmla="*/ 551762 h 551762"/>
                <a:gd name="connsiteX4" fmla="*/ 0 w 2489548"/>
                <a:gd name="connsiteY4" fmla="*/ 0 h 551762"/>
                <a:gd name="connsiteX0-1" fmla="*/ 0 w 2489548"/>
                <a:gd name="connsiteY0-2" fmla="*/ 250521 h 551762"/>
                <a:gd name="connsiteX1-3" fmla="*/ 2489548 w 2489548"/>
                <a:gd name="connsiteY1-4" fmla="*/ 0 h 551762"/>
                <a:gd name="connsiteX2-5" fmla="*/ 2489548 w 2489548"/>
                <a:gd name="connsiteY2-6" fmla="*/ 551762 h 551762"/>
                <a:gd name="connsiteX3-7" fmla="*/ 0 w 2489548"/>
                <a:gd name="connsiteY3-8" fmla="*/ 551762 h 551762"/>
                <a:gd name="connsiteX4-9" fmla="*/ 0 w 2489548"/>
                <a:gd name="connsiteY4-10" fmla="*/ 250521 h 551762"/>
                <a:gd name="connsiteX0-11" fmla="*/ 0 w 2489548"/>
                <a:gd name="connsiteY0-12" fmla="*/ 194154 h 495395"/>
                <a:gd name="connsiteX1-13" fmla="*/ 2480154 w 2489548"/>
                <a:gd name="connsiteY1-14" fmla="*/ 0 h 495395"/>
                <a:gd name="connsiteX2-15" fmla="*/ 2489548 w 2489548"/>
                <a:gd name="connsiteY2-16" fmla="*/ 495395 h 495395"/>
                <a:gd name="connsiteX3-17" fmla="*/ 0 w 2489548"/>
                <a:gd name="connsiteY3-18" fmla="*/ 495395 h 495395"/>
                <a:gd name="connsiteX4-19" fmla="*/ 0 w 2489548"/>
                <a:gd name="connsiteY4-20" fmla="*/ 194154 h 495395"/>
                <a:gd name="connsiteX0-21" fmla="*/ 0 w 2480154"/>
                <a:gd name="connsiteY0-22" fmla="*/ 194154 h 495395"/>
                <a:gd name="connsiteX1-23" fmla="*/ 2480154 w 2480154"/>
                <a:gd name="connsiteY1-24" fmla="*/ 0 h 495395"/>
                <a:gd name="connsiteX2-25" fmla="*/ 0 w 2480154"/>
                <a:gd name="connsiteY2-26" fmla="*/ 495395 h 495395"/>
                <a:gd name="connsiteX3-27" fmla="*/ 0 w 2480154"/>
                <a:gd name="connsiteY3-28" fmla="*/ 194154 h 495395"/>
                <a:gd name="connsiteX0-29" fmla="*/ 0 w 2480154"/>
                <a:gd name="connsiteY0-30" fmla="*/ 194154 h 495395"/>
                <a:gd name="connsiteX1-31" fmla="*/ 2480154 w 2480154"/>
                <a:gd name="connsiteY1-32" fmla="*/ 0 h 495395"/>
                <a:gd name="connsiteX2-33" fmla="*/ 447805 w 2480154"/>
                <a:gd name="connsiteY2-34" fmla="*/ 495395 h 495395"/>
                <a:gd name="connsiteX3-35" fmla="*/ 0 w 2480154"/>
                <a:gd name="connsiteY3-36" fmla="*/ 194154 h 495395"/>
                <a:gd name="connsiteX0-37" fmla="*/ 0 w 2495812"/>
                <a:gd name="connsiteY0-38" fmla="*/ 197286 h 498527"/>
                <a:gd name="connsiteX1-39" fmla="*/ 2495812 w 2495812"/>
                <a:gd name="connsiteY1-40" fmla="*/ 0 h 498527"/>
                <a:gd name="connsiteX2-41" fmla="*/ 447805 w 2495812"/>
                <a:gd name="connsiteY2-42" fmla="*/ 498527 h 498527"/>
                <a:gd name="connsiteX3-43" fmla="*/ 0 w 2495812"/>
                <a:gd name="connsiteY3-44" fmla="*/ 197286 h 4985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495812" h="498527">
                  <a:moveTo>
                    <a:pt x="0" y="197286"/>
                  </a:moveTo>
                  <a:lnTo>
                    <a:pt x="2495812" y="0"/>
                  </a:lnTo>
                  <a:lnTo>
                    <a:pt x="447805" y="498527"/>
                  </a:lnTo>
                  <a:lnTo>
                    <a:pt x="0" y="1972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7"/>
            <p:cNvSpPr/>
            <p:nvPr/>
          </p:nvSpPr>
          <p:spPr>
            <a:xfrm>
              <a:off x="11385636" y="-1340262"/>
              <a:ext cx="2044874" cy="1027751"/>
            </a:xfrm>
            <a:custGeom>
              <a:avLst/>
              <a:gdLst>
                <a:gd name="connsiteX0" fmla="*/ 0 w 2489548"/>
                <a:gd name="connsiteY0" fmla="*/ 0 h 551762"/>
                <a:gd name="connsiteX1" fmla="*/ 2489548 w 2489548"/>
                <a:gd name="connsiteY1" fmla="*/ 0 h 551762"/>
                <a:gd name="connsiteX2" fmla="*/ 2489548 w 2489548"/>
                <a:gd name="connsiteY2" fmla="*/ 551762 h 551762"/>
                <a:gd name="connsiteX3" fmla="*/ 0 w 2489548"/>
                <a:gd name="connsiteY3" fmla="*/ 551762 h 551762"/>
                <a:gd name="connsiteX4" fmla="*/ 0 w 2489548"/>
                <a:gd name="connsiteY4" fmla="*/ 0 h 551762"/>
                <a:gd name="connsiteX0-1" fmla="*/ 0 w 2489548"/>
                <a:gd name="connsiteY0-2" fmla="*/ 250521 h 551762"/>
                <a:gd name="connsiteX1-3" fmla="*/ 2489548 w 2489548"/>
                <a:gd name="connsiteY1-4" fmla="*/ 0 h 551762"/>
                <a:gd name="connsiteX2-5" fmla="*/ 2489548 w 2489548"/>
                <a:gd name="connsiteY2-6" fmla="*/ 551762 h 551762"/>
                <a:gd name="connsiteX3-7" fmla="*/ 0 w 2489548"/>
                <a:gd name="connsiteY3-8" fmla="*/ 551762 h 551762"/>
                <a:gd name="connsiteX4-9" fmla="*/ 0 w 2489548"/>
                <a:gd name="connsiteY4-10" fmla="*/ 250521 h 551762"/>
                <a:gd name="connsiteX0-11" fmla="*/ 0 w 2489548"/>
                <a:gd name="connsiteY0-12" fmla="*/ 194154 h 495395"/>
                <a:gd name="connsiteX1-13" fmla="*/ 2480154 w 2489548"/>
                <a:gd name="connsiteY1-14" fmla="*/ 0 h 495395"/>
                <a:gd name="connsiteX2-15" fmla="*/ 2489548 w 2489548"/>
                <a:gd name="connsiteY2-16" fmla="*/ 495395 h 495395"/>
                <a:gd name="connsiteX3-17" fmla="*/ 0 w 2489548"/>
                <a:gd name="connsiteY3-18" fmla="*/ 495395 h 495395"/>
                <a:gd name="connsiteX4-19" fmla="*/ 0 w 2489548"/>
                <a:gd name="connsiteY4-20" fmla="*/ 194154 h 495395"/>
                <a:gd name="connsiteX0-21" fmla="*/ 0 w 2480154"/>
                <a:gd name="connsiteY0-22" fmla="*/ 194154 h 495395"/>
                <a:gd name="connsiteX1-23" fmla="*/ 2480154 w 2480154"/>
                <a:gd name="connsiteY1-24" fmla="*/ 0 h 495395"/>
                <a:gd name="connsiteX2-25" fmla="*/ 0 w 2480154"/>
                <a:gd name="connsiteY2-26" fmla="*/ 495395 h 495395"/>
                <a:gd name="connsiteX3-27" fmla="*/ 0 w 2480154"/>
                <a:gd name="connsiteY3-28" fmla="*/ 194154 h 495395"/>
                <a:gd name="connsiteX0-29" fmla="*/ 0 w 2480154"/>
                <a:gd name="connsiteY0-30" fmla="*/ 194154 h 495395"/>
                <a:gd name="connsiteX1-31" fmla="*/ 2480154 w 2480154"/>
                <a:gd name="connsiteY1-32" fmla="*/ 0 h 495395"/>
                <a:gd name="connsiteX2-33" fmla="*/ 447805 w 2480154"/>
                <a:gd name="connsiteY2-34" fmla="*/ 495395 h 495395"/>
                <a:gd name="connsiteX3-35" fmla="*/ 0 w 2480154"/>
                <a:gd name="connsiteY3-36" fmla="*/ 194154 h 495395"/>
                <a:gd name="connsiteX0-37" fmla="*/ 0 w 2495812"/>
                <a:gd name="connsiteY0-38" fmla="*/ 197286 h 498527"/>
                <a:gd name="connsiteX1-39" fmla="*/ 2495812 w 2495812"/>
                <a:gd name="connsiteY1-40" fmla="*/ 0 h 498527"/>
                <a:gd name="connsiteX2-41" fmla="*/ 447805 w 2495812"/>
                <a:gd name="connsiteY2-42" fmla="*/ 498527 h 498527"/>
                <a:gd name="connsiteX3-43" fmla="*/ 0 w 2495812"/>
                <a:gd name="connsiteY3-44" fmla="*/ 197286 h 498527"/>
                <a:gd name="connsiteX0-45" fmla="*/ 0 w 2495812"/>
                <a:gd name="connsiteY0-46" fmla="*/ 197286 h 1034014"/>
                <a:gd name="connsiteX1-47" fmla="*/ 2495812 w 2495812"/>
                <a:gd name="connsiteY1-48" fmla="*/ 0 h 1034014"/>
                <a:gd name="connsiteX2-49" fmla="*/ 544882 w 2495812"/>
                <a:gd name="connsiteY2-50" fmla="*/ 1034014 h 1034014"/>
                <a:gd name="connsiteX3-51" fmla="*/ 0 w 2495812"/>
                <a:gd name="connsiteY3-52" fmla="*/ 197286 h 1034014"/>
                <a:gd name="connsiteX0-53" fmla="*/ 0 w 2041743"/>
                <a:gd name="connsiteY0-54" fmla="*/ 504173 h 1034014"/>
                <a:gd name="connsiteX1-55" fmla="*/ 2041743 w 2041743"/>
                <a:gd name="connsiteY1-56" fmla="*/ 0 h 1034014"/>
                <a:gd name="connsiteX2-57" fmla="*/ 90813 w 2041743"/>
                <a:gd name="connsiteY2-58" fmla="*/ 1034014 h 1034014"/>
                <a:gd name="connsiteX3-59" fmla="*/ 0 w 2041743"/>
                <a:gd name="connsiteY3-60" fmla="*/ 504173 h 1034014"/>
                <a:gd name="connsiteX0-61" fmla="*/ 0 w 2026085"/>
                <a:gd name="connsiteY0-62" fmla="*/ 501042 h 1034014"/>
                <a:gd name="connsiteX1-63" fmla="*/ 2026085 w 2026085"/>
                <a:gd name="connsiteY1-64" fmla="*/ 0 h 1034014"/>
                <a:gd name="connsiteX2-65" fmla="*/ 75155 w 2026085"/>
                <a:gd name="connsiteY2-66" fmla="*/ 1034014 h 1034014"/>
                <a:gd name="connsiteX3-67" fmla="*/ 0 w 2026085"/>
                <a:gd name="connsiteY3-68" fmla="*/ 501042 h 1034014"/>
                <a:gd name="connsiteX0-69" fmla="*/ 0 w 2026085"/>
                <a:gd name="connsiteY0-70" fmla="*/ 501042 h 1027751"/>
                <a:gd name="connsiteX1-71" fmla="*/ 2026085 w 2026085"/>
                <a:gd name="connsiteY1-72" fmla="*/ 0 h 1027751"/>
                <a:gd name="connsiteX2-73" fmla="*/ 53235 w 2026085"/>
                <a:gd name="connsiteY2-74" fmla="*/ 1027751 h 1027751"/>
                <a:gd name="connsiteX3-75" fmla="*/ 0 w 2026085"/>
                <a:gd name="connsiteY3-76" fmla="*/ 501042 h 1027751"/>
                <a:gd name="connsiteX0-77" fmla="*/ 0 w 2035480"/>
                <a:gd name="connsiteY0-78" fmla="*/ 501042 h 1027751"/>
                <a:gd name="connsiteX1-79" fmla="*/ 2035480 w 2035480"/>
                <a:gd name="connsiteY1-80" fmla="*/ 0 h 1027751"/>
                <a:gd name="connsiteX2-81" fmla="*/ 62630 w 2035480"/>
                <a:gd name="connsiteY2-82" fmla="*/ 1027751 h 1027751"/>
                <a:gd name="connsiteX3-83" fmla="*/ 0 w 2035480"/>
                <a:gd name="connsiteY3-84" fmla="*/ 501042 h 1027751"/>
                <a:gd name="connsiteX0-85" fmla="*/ 0 w 2044874"/>
                <a:gd name="connsiteY0-86" fmla="*/ 497910 h 1027751"/>
                <a:gd name="connsiteX1-87" fmla="*/ 2044874 w 2044874"/>
                <a:gd name="connsiteY1-88" fmla="*/ 0 h 1027751"/>
                <a:gd name="connsiteX2-89" fmla="*/ 72024 w 2044874"/>
                <a:gd name="connsiteY2-90" fmla="*/ 1027751 h 1027751"/>
                <a:gd name="connsiteX3-91" fmla="*/ 0 w 2044874"/>
                <a:gd name="connsiteY3-92" fmla="*/ 497910 h 1027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044874" h="1027751">
                  <a:moveTo>
                    <a:pt x="0" y="497910"/>
                  </a:moveTo>
                  <a:lnTo>
                    <a:pt x="2044874" y="0"/>
                  </a:lnTo>
                  <a:lnTo>
                    <a:pt x="72024" y="1027751"/>
                  </a:lnTo>
                  <a:lnTo>
                    <a:pt x="0" y="49791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等腰三角形 8"/>
            <p:cNvSpPr/>
            <p:nvPr/>
          </p:nvSpPr>
          <p:spPr>
            <a:xfrm>
              <a:off x="11455908" y="-642859"/>
              <a:ext cx="412503" cy="335993"/>
            </a:xfrm>
            <a:custGeom>
              <a:avLst/>
              <a:gdLst>
                <a:gd name="connsiteX0" fmla="*/ 0 w 390583"/>
                <a:gd name="connsiteY0" fmla="*/ 376703 h 376703"/>
                <a:gd name="connsiteX1" fmla="*/ 195292 w 390583"/>
                <a:gd name="connsiteY1" fmla="*/ 0 h 376703"/>
                <a:gd name="connsiteX2" fmla="*/ 390583 w 390583"/>
                <a:gd name="connsiteY2" fmla="*/ 376703 h 376703"/>
                <a:gd name="connsiteX3" fmla="*/ 0 w 390583"/>
                <a:gd name="connsiteY3" fmla="*/ 376703 h 376703"/>
                <a:gd name="connsiteX0-1" fmla="*/ 0 w 487659"/>
                <a:gd name="connsiteY0-2" fmla="*/ 339125 h 376703"/>
                <a:gd name="connsiteX1-3" fmla="*/ 292368 w 487659"/>
                <a:gd name="connsiteY1-4" fmla="*/ 0 h 376703"/>
                <a:gd name="connsiteX2-5" fmla="*/ 487659 w 487659"/>
                <a:gd name="connsiteY2-6" fmla="*/ 376703 h 376703"/>
                <a:gd name="connsiteX3-7" fmla="*/ 0 w 487659"/>
                <a:gd name="connsiteY3-8" fmla="*/ 339125 h 376703"/>
                <a:gd name="connsiteX0-9" fmla="*/ 0 w 487659"/>
                <a:gd name="connsiteY0-10" fmla="*/ 335993 h 373571"/>
                <a:gd name="connsiteX1-11" fmla="*/ 176502 w 487659"/>
                <a:gd name="connsiteY1-12" fmla="*/ 0 h 373571"/>
                <a:gd name="connsiteX2-13" fmla="*/ 487659 w 487659"/>
                <a:gd name="connsiteY2-14" fmla="*/ 373571 h 373571"/>
                <a:gd name="connsiteX3-15" fmla="*/ 0 w 487659"/>
                <a:gd name="connsiteY3-16" fmla="*/ 335993 h 373571"/>
                <a:gd name="connsiteX0-17" fmla="*/ 0 w 412503"/>
                <a:gd name="connsiteY0-18" fmla="*/ 335993 h 335993"/>
                <a:gd name="connsiteX1-19" fmla="*/ 176502 w 412503"/>
                <a:gd name="connsiteY1-20" fmla="*/ 0 h 335993"/>
                <a:gd name="connsiteX2-21" fmla="*/ 412503 w 412503"/>
                <a:gd name="connsiteY2-22" fmla="*/ 113656 h 335993"/>
                <a:gd name="connsiteX3-23" fmla="*/ 0 w 412503"/>
                <a:gd name="connsiteY3-24" fmla="*/ 335993 h 335993"/>
                <a:gd name="connsiteX0-25" fmla="*/ 0 w 412503"/>
                <a:gd name="connsiteY0-26" fmla="*/ 335993 h 335993"/>
                <a:gd name="connsiteX1-27" fmla="*/ 176502 w 412503"/>
                <a:gd name="connsiteY1-28" fmla="*/ 0 h 335993"/>
                <a:gd name="connsiteX2-29" fmla="*/ 412503 w 412503"/>
                <a:gd name="connsiteY2-30" fmla="*/ 113656 h 335993"/>
                <a:gd name="connsiteX3-31" fmla="*/ 0 w 412503"/>
                <a:gd name="connsiteY3-32" fmla="*/ 335993 h 3359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12503" h="335993">
                  <a:moveTo>
                    <a:pt x="0" y="335993"/>
                  </a:moveTo>
                  <a:lnTo>
                    <a:pt x="176502" y="0"/>
                  </a:lnTo>
                  <a:lnTo>
                    <a:pt x="412503" y="113656"/>
                  </a:lnTo>
                  <a:lnTo>
                    <a:pt x="0" y="335993"/>
                  </a:lnTo>
                  <a:close/>
                </a:path>
              </a:pathLst>
            </a:custGeom>
            <a:solidFill>
              <a:srgbClr val="005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7"/>
            <p:cNvSpPr/>
            <p:nvPr/>
          </p:nvSpPr>
          <p:spPr>
            <a:xfrm>
              <a:off x="11620498" y="-1340262"/>
              <a:ext cx="1810011" cy="1102907"/>
            </a:xfrm>
            <a:custGeom>
              <a:avLst/>
              <a:gdLst>
                <a:gd name="connsiteX0" fmla="*/ 0 w 2489548"/>
                <a:gd name="connsiteY0" fmla="*/ 0 h 551762"/>
                <a:gd name="connsiteX1" fmla="*/ 2489548 w 2489548"/>
                <a:gd name="connsiteY1" fmla="*/ 0 h 551762"/>
                <a:gd name="connsiteX2" fmla="*/ 2489548 w 2489548"/>
                <a:gd name="connsiteY2" fmla="*/ 551762 h 551762"/>
                <a:gd name="connsiteX3" fmla="*/ 0 w 2489548"/>
                <a:gd name="connsiteY3" fmla="*/ 551762 h 551762"/>
                <a:gd name="connsiteX4" fmla="*/ 0 w 2489548"/>
                <a:gd name="connsiteY4" fmla="*/ 0 h 551762"/>
                <a:gd name="connsiteX0-1" fmla="*/ 0 w 2489548"/>
                <a:gd name="connsiteY0-2" fmla="*/ 250521 h 551762"/>
                <a:gd name="connsiteX1-3" fmla="*/ 2489548 w 2489548"/>
                <a:gd name="connsiteY1-4" fmla="*/ 0 h 551762"/>
                <a:gd name="connsiteX2-5" fmla="*/ 2489548 w 2489548"/>
                <a:gd name="connsiteY2-6" fmla="*/ 551762 h 551762"/>
                <a:gd name="connsiteX3-7" fmla="*/ 0 w 2489548"/>
                <a:gd name="connsiteY3-8" fmla="*/ 551762 h 551762"/>
                <a:gd name="connsiteX4-9" fmla="*/ 0 w 2489548"/>
                <a:gd name="connsiteY4-10" fmla="*/ 250521 h 551762"/>
                <a:gd name="connsiteX0-11" fmla="*/ 0 w 2489548"/>
                <a:gd name="connsiteY0-12" fmla="*/ 194154 h 495395"/>
                <a:gd name="connsiteX1-13" fmla="*/ 2480154 w 2489548"/>
                <a:gd name="connsiteY1-14" fmla="*/ 0 h 495395"/>
                <a:gd name="connsiteX2-15" fmla="*/ 2489548 w 2489548"/>
                <a:gd name="connsiteY2-16" fmla="*/ 495395 h 495395"/>
                <a:gd name="connsiteX3-17" fmla="*/ 0 w 2489548"/>
                <a:gd name="connsiteY3-18" fmla="*/ 495395 h 495395"/>
                <a:gd name="connsiteX4-19" fmla="*/ 0 w 2489548"/>
                <a:gd name="connsiteY4-20" fmla="*/ 194154 h 495395"/>
                <a:gd name="connsiteX0-21" fmla="*/ 0 w 2480154"/>
                <a:gd name="connsiteY0-22" fmla="*/ 194154 h 495395"/>
                <a:gd name="connsiteX1-23" fmla="*/ 2480154 w 2480154"/>
                <a:gd name="connsiteY1-24" fmla="*/ 0 h 495395"/>
                <a:gd name="connsiteX2-25" fmla="*/ 0 w 2480154"/>
                <a:gd name="connsiteY2-26" fmla="*/ 495395 h 495395"/>
                <a:gd name="connsiteX3-27" fmla="*/ 0 w 2480154"/>
                <a:gd name="connsiteY3-28" fmla="*/ 194154 h 495395"/>
                <a:gd name="connsiteX0-29" fmla="*/ 0 w 2480154"/>
                <a:gd name="connsiteY0-30" fmla="*/ 194154 h 495395"/>
                <a:gd name="connsiteX1-31" fmla="*/ 2480154 w 2480154"/>
                <a:gd name="connsiteY1-32" fmla="*/ 0 h 495395"/>
                <a:gd name="connsiteX2-33" fmla="*/ 447805 w 2480154"/>
                <a:gd name="connsiteY2-34" fmla="*/ 495395 h 495395"/>
                <a:gd name="connsiteX3-35" fmla="*/ 0 w 2480154"/>
                <a:gd name="connsiteY3-36" fmla="*/ 194154 h 495395"/>
                <a:gd name="connsiteX0-37" fmla="*/ 0 w 2495812"/>
                <a:gd name="connsiteY0-38" fmla="*/ 197286 h 498527"/>
                <a:gd name="connsiteX1-39" fmla="*/ 2495812 w 2495812"/>
                <a:gd name="connsiteY1-40" fmla="*/ 0 h 498527"/>
                <a:gd name="connsiteX2-41" fmla="*/ 447805 w 2495812"/>
                <a:gd name="connsiteY2-42" fmla="*/ 498527 h 498527"/>
                <a:gd name="connsiteX3-43" fmla="*/ 0 w 2495812"/>
                <a:gd name="connsiteY3-44" fmla="*/ 197286 h 498527"/>
                <a:gd name="connsiteX0-45" fmla="*/ 0 w 2495812"/>
                <a:gd name="connsiteY0-46" fmla="*/ 197286 h 1102907"/>
                <a:gd name="connsiteX1-47" fmla="*/ 2495812 w 2495812"/>
                <a:gd name="connsiteY1-48" fmla="*/ 0 h 1102907"/>
                <a:gd name="connsiteX2-49" fmla="*/ 1199367 w 2495812"/>
                <a:gd name="connsiteY2-50" fmla="*/ 1102907 h 1102907"/>
                <a:gd name="connsiteX3-51" fmla="*/ 0 w 2495812"/>
                <a:gd name="connsiteY3-52" fmla="*/ 197286 h 1102907"/>
                <a:gd name="connsiteX0-53" fmla="*/ 0 w 1806880"/>
                <a:gd name="connsiteY0-54" fmla="*/ 698327 h 1102907"/>
                <a:gd name="connsiteX1-55" fmla="*/ 1806880 w 1806880"/>
                <a:gd name="connsiteY1-56" fmla="*/ 0 h 1102907"/>
                <a:gd name="connsiteX2-57" fmla="*/ 510435 w 1806880"/>
                <a:gd name="connsiteY2-58" fmla="*/ 1102907 h 1102907"/>
                <a:gd name="connsiteX3-59" fmla="*/ 0 w 1806880"/>
                <a:gd name="connsiteY3-60" fmla="*/ 698327 h 1102907"/>
                <a:gd name="connsiteX0-61" fmla="*/ 0 w 1810011"/>
                <a:gd name="connsiteY0-62" fmla="*/ 698327 h 1102907"/>
                <a:gd name="connsiteX1-63" fmla="*/ 1810011 w 1810011"/>
                <a:gd name="connsiteY1-64" fmla="*/ 0 h 1102907"/>
                <a:gd name="connsiteX2-65" fmla="*/ 513566 w 1810011"/>
                <a:gd name="connsiteY2-66" fmla="*/ 1102907 h 1102907"/>
                <a:gd name="connsiteX3-67" fmla="*/ 0 w 1810011"/>
                <a:gd name="connsiteY3-68" fmla="*/ 698327 h 11029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810011" h="1102907">
                  <a:moveTo>
                    <a:pt x="0" y="698327"/>
                  </a:moveTo>
                  <a:lnTo>
                    <a:pt x="1810011" y="0"/>
                  </a:lnTo>
                  <a:lnTo>
                    <a:pt x="513566" y="1102907"/>
                  </a:lnTo>
                  <a:lnTo>
                    <a:pt x="0" y="69832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0" name="焕然一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37218" y="-1566480"/>
            <a:ext cx="609600" cy="60960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740" y="3738672"/>
            <a:ext cx="1352657" cy="136847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85859D8-C1C4-B3B2-00E8-A3A90C3BEE52}"/>
              </a:ext>
            </a:extLst>
          </p:cNvPr>
          <p:cNvSpPr txBox="1"/>
          <p:nvPr/>
        </p:nvSpPr>
        <p:spPr>
          <a:xfrm>
            <a:off x="985813" y="3058154"/>
            <a:ext cx="7255470" cy="74549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800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农机作业</a:t>
            </a:r>
            <a:r>
              <a:rPr lang="zh-CN" altLang="zh-CN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解决方案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273A44D-4B51-6966-4541-1AC76E514DA1}"/>
              </a:ext>
            </a:extLst>
          </p:cNvPr>
          <p:cNvSpPr txBox="1"/>
          <p:nvPr/>
        </p:nvSpPr>
        <p:spPr>
          <a:xfrm>
            <a:off x="1745970" y="389648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zh-CN" altLang="en-US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深圳市西博泰科电子有限公司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  <p:bldLst>
      <p:bldP spid="3" grpId="0" animBg="1"/>
      <p:bldP spid="5" grpId="0" animBg="1"/>
      <p:bldP spid="11" grpId="0" animBg="1"/>
      <p:bldP spid="13" grpId="0" animBg="1"/>
      <p:bldP spid="32" grpId="0" animBg="1"/>
      <p:bldP spid="31" grpId="0" animBg="1"/>
      <p:bldP spid="45" grpId="0"/>
      <p:bldP spid="4" grpId="0" animBg="1"/>
      <p:bldP spid="4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1131444" y="685796"/>
            <a:ext cx="4203131" cy="699501"/>
            <a:chOff x="716110" y="200988"/>
            <a:chExt cx="4203131" cy="699501"/>
          </a:xfrm>
        </p:grpSpPr>
        <p:sp>
          <p:nvSpPr>
            <p:cNvPr id="54" name="文本框 53"/>
            <p:cNvSpPr txBox="1"/>
            <p:nvPr/>
          </p:nvSpPr>
          <p:spPr>
            <a:xfrm>
              <a:off x="716110" y="200988"/>
              <a:ext cx="4203131" cy="43751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685800"/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2-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解决方案</a:t>
              </a: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-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残膜回收</a:t>
              </a: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</p:cxn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839C885B-2C52-8ECB-25FE-DA3EDA6D84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2" r="22580" b="9589"/>
          <a:stretch/>
        </p:blipFill>
        <p:spPr>
          <a:xfrm>
            <a:off x="1345853" y="1844824"/>
            <a:ext cx="1296144" cy="322911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CB5D1DA-D424-903A-CF11-E23709D1E5B8}"/>
              </a:ext>
            </a:extLst>
          </p:cNvPr>
          <p:cNvSpPr txBox="1"/>
          <p:nvPr/>
        </p:nvSpPr>
        <p:spPr>
          <a:xfrm>
            <a:off x="985813" y="5386601"/>
            <a:ext cx="20882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残膜卷带器：通过该设备对地膜进行回收卷带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222FCE2-CFB7-2D74-74DA-EE2432D77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149" y="1317053"/>
            <a:ext cx="6576656" cy="408806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9C8A4F5-E0D4-613F-FE12-AA248E46BF77}"/>
              </a:ext>
            </a:extLst>
          </p:cNvPr>
          <p:cNvSpPr txBox="1"/>
          <p:nvPr/>
        </p:nvSpPr>
        <p:spPr>
          <a:xfrm>
            <a:off x="3934934" y="5506286"/>
            <a:ext cx="7496175" cy="812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能对地膜回收面积精准统计</a:t>
            </a:r>
            <a:endParaRPr lang="en-US" altLang="zh-CN" sz="1800" b="1" dirty="0">
              <a:solidFill>
                <a:schemeClr val="tx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498549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1131444" y="685796"/>
            <a:ext cx="4203131" cy="699501"/>
            <a:chOff x="716110" y="200988"/>
            <a:chExt cx="4203131" cy="699501"/>
          </a:xfrm>
        </p:grpSpPr>
        <p:sp>
          <p:nvSpPr>
            <p:cNvPr id="54" name="文本框 53"/>
            <p:cNvSpPr txBox="1"/>
            <p:nvPr/>
          </p:nvSpPr>
          <p:spPr>
            <a:xfrm>
              <a:off x="716110" y="200988"/>
              <a:ext cx="4203131" cy="43751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685800"/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2-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解决方案</a:t>
              </a: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—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优势展示</a:t>
              </a: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A568F711-E32F-4F0A-4D6D-0475B20F917E}"/>
              </a:ext>
            </a:extLst>
          </p:cNvPr>
          <p:cNvGrpSpPr/>
          <p:nvPr/>
        </p:nvGrpSpPr>
        <p:grpSpPr>
          <a:xfrm>
            <a:off x="776598" y="1491842"/>
            <a:ext cx="11050841" cy="5037620"/>
            <a:chOff x="594213" y="85375"/>
            <a:chExt cx="8687899" cy="4369312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6EE3259A-F370-DD8B-6284-75E8483B0080}"/>
                </a:ext>
              </a:extLst>
            </p:cNvPr>
            <p:cNvGrpSpPr/>
            <p:nvPr/>
          </p:nvGrpSpPr>
          <p:grpSpPr>
            <a:xfrm>
              <a:off x="594213" y="1511706"/>
              <a:ext cx="8687899" cy="2942981"/>
              <a:chOff x="2330719" y="4924652"/>
              <a:chExt cx="22013582" cy="6705590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A76DB638-8131-D038-9D5B-72F313E80AE5}"/>
                  </a:ext>
                </a:extLst>
              </p:cNvPr>
              <p:cNvGrpSpPr/>
              <p:nvPr/>
            </p:nvGrpSpPr>
            <p:grpSpPr>
              <a:xfrm>
                <a:off x="2330719" y="4924652"/>
                <a:ext cx="22013582" cy="6705590"/>
                <a:chOff x="2395606" y="4899897"/>
                <a:chExt cx="21943499" cy="6730970"/>
              </a:xfrm>
            </p:grpSpPr>
            <p:sp>
              <p:nvSpPr>
                <p:cNvPr id="15" name="Shape 4171">
                  <a:extLst>
                    <a:ext uri="{FF2B5EF4-FFF2-40B4-BE49-F238E27FC236}">
                      <a16:creationId xmlns:a16="http://schemas.microsoft.com/office/drawing/2014/main" id="{495917A6-F366-5BDC-54FE-32F4CBF8BF48}"/>
                    </a:ext>
                  </a:extLst>
                </p:cNvPr>
                <p:cNvSpPr/>
                <p:nvPr/>
              </p:nvSpPr>
              <p:spPr>
                <a:xfrm>
                  <a:off x="13510474" y="8847774"/>
                  <a:ext cx="762385" cy="694280"/>
                </a:xfrm>
                <a:prstGeom prst="line">
                  <a:avLst/>
                </a:prstGeom>
                <a:ln w="12700">
                  <a:solidFill>
                    <a:srgbClr val="03AE97"/>
                  </a:solidFill>
                  <a:round/>
                  <a:headEnd type="triangle"/>
                  <a:tailEnd type="triangle"/>
                </a:ln>
              </p:spPr>
              <p:txBody>
                <a:bodyPr lIns="0" tIns="0" rIns="0" bIns="0"/>
                <a:lstStyle/>
                <a:p>
                  <a:pPr defTabSz="1624965">
                    <a:defRPr sz="1200">
                      <a:uFillTx/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 sz="140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Helvetica"/>
                  </a:endParaRPr>
                </a:p>
              </p:txBody>
            </p:sp>
            <p:sp>
              <p:nvSpPr>
                <p:cNvPr id="16" name="Shape 4173">
                  <a:extLst>
                    <a:ext uri="{FF2B5EF4-FFF2-40B4-BE49-F238E27FC236}">
                      <a16:creationId xmlns:a16="http://schemas.microsoft.com/office/drawing/2014/main" id="{21E4BD3E-2D0D-EDE9-A766-8EA21DAA165F}"/>
                    </a:ext>
                  </a:extLst>
                </p:cNvPr>
                <p:cNvSpPr/>
                <p:nvPr/>
              </p:nvSpPr>
              <p:spPr>
                <a:xfrm rot="780000" flipV="1">
                  <a:off x="13907431" y="6249597"/>
                  <a:ext cx="762385" cy="694280"/>
                </a:xfrm>
                <a:prstGeom prst="line">
                  <a:avLst/>
                </a:prstGeom>
                <a:ln w="12700">
                  <a:solidFill>
                    <a:srgbClr val="CD4E37"/>
                  </a:solidFill>
                  <a:round/>
                  <a:headEnd type="triangle"/>
                  <a:tailEnd type="triangle"/>
                </a:ln>
              </p:spPr>
              <p:txBody>
                <a:bodyPr lIns="0" tIns="0" rIns="0" bIns="0"/>
                <a:lstStyle/>
                <a:p>
                  <a:pPr defTabSz="1624965">
                    <a:defRPr sz="1200">
                      <a:uFillTx/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 sz="140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Helvetica"/>
                  </a:endParaRPr>
                </a:p>
              </p:txBody>
            </p:sp>
            <p:sp>
              <p:nvSpPr>
                <p:cNvPr id="17" name="Shape 4174">
                  <a:extLst>
                    <a:ext uri="{FF2B5EF4-FFF2-40B4-BE49-F238E27FC236}">
                      <a16:creationId xmlns:a16="http://schemas.microsoft.com/office/drawing/2014/main" id="{6F8BEC47-7C15-084C-6F6C-36D0AD7CA4FF}"/>
                    </a:ext>
                  </a:extLst>
                </p:cNvPr>
                <p:cNvSpPr/>
                <p:nvPr/>
              </p:nvSpPr>
              <p:spPr>
                <a:xfrm>
                  <a:off x="14748846" y="4899897"/>
                  <a:ext cx="2193931" cy="21936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cubicBezTo>
                        <a:pt x="0" y="7936"/>
                        <a:pt x="1138" y="5189"/>
                        <a:pt x="3163" y="3163"/>
                      </a:cubicBezTo>
                      <a:cubicBezTo>
                        <a:pt x="5189" y="1138"/>
                        <a:pt x="7936" y="0"/>
                        <a:pt x="10800" y="0"/>
                      </a:cubicBezTo>
                      <a:cubicBezTo>
                        <a:pt x="13664" y="0"/>
                        <a:pt x="16411" y="1138"/>
                        <a:pt x="18437" y="3163"/>
                      </a:cubicBezTo>
                      <a:cubicBezTo>
                        <a:pt x="20462" y="5189"/>
                        <a:pt x="21600" y="7936"/>
                        <a:pt x="21600" y="10800"/>
                      </a:cubicBezTo>
                      <a:cubicBezTo>
                        <a:pt x="21600" y="13664"/>
                        <a:pt x="20462" y="16411"/>
                        <a:pt x="18437" y="18437"/>
                      </a:cubicBezTo>
                      <a:cubicBezTo>
                        <a:pt x="16411" y="20462"/>
                        <a:pt x="13664" y="21600"/>
                        <a:pt x="10800" y="21600"/>
                      </a:cubicBezTo>
                      <a:cubicBezTo>
                        <a:pt x="7936" y="21600"/>
                        <a:pt x="5189" y="20462"/>
                        <a:pt x="3163" y="18437"/>
                      </a:cubicBezTo>
                      <a:cubicBezTo>
                        <a:pt x="1138" y="16411"/>
                        <a:pt x="0" y="13664"/>
                        <a:pt x="0" y="10800"/>
                      </a:cubicBezTo>
                      <a:lnTo>
                        <a:pt x="0" y="1080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2700">
                  <a:solidFill>
                    <a:schemeClr val="accent1"/>
                  </a:solidFill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2369820">
                    <a:lnSpc>
                      <a:spcPct val="90000"/>
                    </a:lnSpc>
                    <a:spcBef>
                      <a:spcPts val="2485"/>
                    </a:spcBef>
                    <a:defRPr sz="2400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  <a:latin typeface="Roboto condensed"/>
                      <a:ea typeface="Roboto condensed"/>
                      <a:cs typeface="Roboto condensed"/>
                      <a:sym typeface="Roboto condensed"/>
                    </a:defRPr>
                  </a:pPr>
                  <a:endParaRPr sz="280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微软雅黑" panose="020B0503020204020204" pitchFamily="34" charset="-122"/>
                    <a:ea typeface="微软雅黑" panose="020B0503020204020204" pitchFamily="34" charset="-122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18" name="Shape 4176">
                  <a:extLst>
                    <a:ext uri="{FF2B5EF4-FFF2-40B4-BE49-F238E27FC236}">
                      <a16:creationId xmlns:a16="http://schemas.microsoft.com/office/drawing/2014/main" id="{014DA84C-DEAA-BEF8-BDF3-0DC3B797A4E4}"/>
                    </a:ext>
                  </a:extLst>
                </p:cNvPr>
                <p:cNvSpPr/>
                <p:nvPr/>
              </p:nvSpPr>
              <p:spPr>
                <a:xfrm>
                  <a:off x="13988518" y="9272925"/>
                  <a:ext cx="2290778" cy="21936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cubicBezTo>
                        <a:pt x="0" y="7936"/>
                        <a:pt x="1138" y="5189"/>
                        <a:pt x="3163" y="3163"/>
                      </a:cubicBezTo>
                      <a:cubicBezTo>
                        <a:pt x="5189" y="1138"/>
                        <a:pt x="7936" y="0"/>
                        <a:pt x="10800" y="0"/>
                      </a:cubicBezTo>
                      <a:cubicBezTo>
                        <a:pt x="13664" y="0"/>
                        <a:pt x="16411" y="1138"/>
                        <a:pt x="18437" y="3163"/>
                      </a:cubicBezTo>
                      <a:cubicBezTo>
                        <a:pt x="20462" y="5189"/>
                        <a:pt x="21600" y="7936"/>
                        <a:pt x="21600" y="10800"/>
                      </a:cubicBezTo>
                      <a:cubicBezTo>
                        <a:pt x="21600" y="13664"/>
                        <a:pt x="20462" y="16411"/>
                        <a:pt x="18437" y="18437"/>
                      </a:cubicBezTo>
                      <a:cubicBezTo>
                        <a:pt x="16411" y="20462"/>
                        <a:pt x="13664" y="21600"/>
                        <a:pt x="10800" y="21600"/>
                      </a:cubicBezTo>
                      <a:cubicBezTo>
                        <a:pt x="7936" y="21600"/>
                        <a:pt x="5189" y="20462"/>
                        <a:pt x="3163" y="18437"/>
                      </a:cubicBezTo>
                      <a:cubicBezTo>
                        <a:pt x="1138" y="16411"/>
                        <a:pt x="0" y="13664"/>
                        <a:pt x="0" y="10800"/>
                      </a:cubicBezTo>
                      <a:lnTo>
                        <a:pt x="0" y="1080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12700">
                  <a:solidFill>
                    <a:schemeClr val="accent1"/>
                  </a:solidFill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2369820">
                    <a:lnSpc>
                      <a:spcPct val="90000"/>
                    </a:lnSpc>
                    <a:spcBef>
                      <a:spcPts val="2485"/>
                    </a:spcBef>
                    <a:defRPr sz="2400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  <a:latin typeface="Roboto condensed"/>
                      <a:ea typeface="Roboto condensed"/>
                      <a:cs typeface="Roboto condensed"/>
                      <a:sym typeface="Roboto condensed"/>
                    </a:defRPr>
                  </a:pPr>
                  <a:endParaRPr sz="280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微软雅黑" panose="020B0503020204020204" pitchFamily="34" charset="-122"/>
                    <a:ea typeface="微软雅黑" panose="020B0503020204020204" pitchFamily="34" charset="-122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19" name="Shape 4177">
                  <a:extLst>
                    <a:ext uri="{FF2B5EF4-FFF2-40B4-BE49-F238E27FC236}">
                      <a16:creationId xmlns:a16="http://schemas.microsoft.com/office/drawing/2014/main" id="{F771AF7F-75D2-2E7A-0390-07C145C08E20}"/>
                    </a:ext>
                  </a:extLst>
                </p:cNvPr>
                <p:cNvSpPr/>
                <p:nvPr/>
              </p:nvSpPr>
              <p:spPr>
                <a:xfrm>
                  <a:off x="10405161" y="5990542"/>
                  <a:ext cx="3434807" cy="34343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cubicBezTo>
                        <a:pt x="0" y="7936"/>
                        <a:pt x="1138" y="5189"/>
                        <a:pt x="3163" y="3163"/>
                      </a:cubicBezTo>
                      <a:cubicBezTo>
                        <a:pt x="5189" y="1138"/>
                        <a:pt x="7936" y="0"/>
                        <a:pt x="10800" y="0"/>
                      </a:cubicBezTo>
                      <a:cubicBezTo>
                        <a:pt x="13664" y="0"/>
                        <a:pt x="16411" y="1138"/>
                        <a:pt x="18437" y="3163"/>
                      </a:cubicBezTo>
                      <a:cubicBezTo>
                        <a:pt x="20462" y="5189"/>
                        <a:pt x="21600" y="7936"/>
                        <a:pt x="21600" y="10800"/>
                      </a:cubicBezTo>
                      <a:cubicBezTo>
                        <a:pt x="21600" y="13664"/>
                        <a:pt x="20462" y="16411"/>
                        <a:pt x="18437" y="18437"/>
                      </a:cubicBezTo>
                      <a:cubicBezTo>
                        <a:pt x="16411" y="20462"/>
                        <a:pt x="13664" y="21600"/>
                        <a:pt x="10800" y="21600"/>
                      </a:cubicBezTo>
                      <a:cubicBezTo>
                        <a:pt x="7936" y="21600"/>
                        <a:pt x="5189" y="20462"/>
                        <a:pt x="3163" y="18437"/>
                      </a:cubicBezTo>
                      <a:cubicBezTo>
                        <a:pt x="1138" y="16411"/>
                        <a:pt x="0" y="13664"/>
                        <a:pt x="0" y="10800"/>
                      </a:cubicBezTo>
                      <a:lnTo>
                        <a:pt x="0" y="1080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25400">
                  <a:solidFill>
                    <a:srgbClr val="3194C6"/>
                  </a:solidFill>
                  <a:round/>
                </a:ln>
              </p:spPr>
              <p:txBody>
                <a:bodyPr lIns="0" tIns="0" rIns="0" bIns="0" anchor="ctr"/>
                <a:lstStyle/>
                <a:p>
                  <a:pPr algn="ctr" defTabSz="2369820">
                    <a:lnSpc>
                      <a:spcPct val="90000"/>
                    </a:lnSpc>
                    <a:spcBef>
                      <a:spcPts val="2485"/>
                    </a:spcBef>
                    <a:defRPr sz="3600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  <a:latin typeface="Roboto condensed"/>
                      <a:ea typeface="Roboto condensed"/>
                      <a:cs typeface="Roboto condensed"/>
                      <a:sym typeface="Roboto condensed"/>
                    </a:defRPr>
                  </a:pPr>
                  <a:endParaRPr sz="440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微软雅黑" panose="020B0503020204020204" pitchFamily="34" charset="-122"/>
                    <a:ea typeface="微软雅黑" panose="020B0503020204020204" pitchFamily="34" charset="-122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20" name="Shape 4179">
                  <a:extLst>
                    <a:ext uri="{FF2B5EF4-FFF2-40B4-BE49-F238E27FC236}">
                      <a16:creationId xmlns:a16="http://schemas.microsoft.com/office/drawing/2014/main" id="{CCBD547B-80E4-B8A5-ADA5-6D315B98F1B8}"/>
                    </a:ext>
                  </a:extLst>
                </p:cNvPr>
                <p:cNvSpPr/>
                <p:nvPr/>
              </p:nvSpPr>
              <p:spPr>
                <a:xfrm rot="8580000" flipH="1">
                  <a:off x="9831442" y="9242163"/>
                  <a:ext cx="1128760" cy="3"/>
                </a:xfrm>
                <a:prstGeom prst="line">
                  <a:avLst/>
                </a:prstGeom>
                <a:ln w="12700">
                  <a:solidFill>
                    <a:srgbClr val="03AE97"/>
                  </a:solidFill>
                  <a:round/>
                  <a:headEnd type="triangle"/>
                  <a:tailEnd type="triangle"/>
                </a:ln>
              </p:spPr>
              <p:txBody>
                <a:bodyPr lIns="0" tIns="0" rIns="0" bIns="0"/>
                <a:lstStyle/>
                <a:p>
                  <a:pPr defTabSz="1624965">
                    <a:defRPr sz="1200">
                      <a:uFillTx/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 sz="140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Helvetica"/>
                  </a:endParaRPr>
                </a:p>
              </p:txBody>
            </p:sp>
            <p:sp>
              <p:nvSpPr>
                <p:cNvPr id="21" name="Shape 4180">
                  <a:extLst>
                    <a:ext uri="{FF2B5EF4-FFF2-40B4-BE49-F238E27FC236}">
                      <a16:creationId xmlns:a16="http://schemas.microsoft.com/office/drawing/2014/main" id="{7221B692-06F9-D2FE-5144-D7D378079673}"/>
                    </a:ext>
                  </a:extLst>
                </p:cNvPr>
                <p:cNvSpPr/>
                <p:nvPr/>
              </p:nvSpPr>
              <p:spPr>
                <a:xfrm rot="20100000" flipH="1" flipV="1">
                  <a:off x="9602273" y="6107256"/>
                  <a:ext cx="762385" cy="694280"/>
                </a:xfrm>
                <a:prstGeom prst="line">
                  <a:avLst/>
                </a:prstGeom>
                <a:ln w="12700">
                  <a:solidFill>
                    <a:srgbClr val="A5C067"/>
                  </a:solidFill>
                  <a:round/>
                  <a:headEnd type="triangle"/>
                  <a:tailEnd type="triangle"/>
                </a:ln>
              </p:spPr>
              <p:txBody>
                <a:bodyPr lIns="0" tIns="0" rIns="0" bIns="0"/>
                <a:lstStyle/>
                <a:p>
                  <a:pPr defTabSz="1624965">
                    <a:defRPr sz="1200">
                      <a:uFillTx/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 sz="140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Helvetica"/>
                  </a:endParaRPr>
                </a:p>
              </p:txBody>
            </p:sp>
            <p:sp>
              <p:nvSpPr>
                <p:cNvPr id="22" name="Shape 4181">
                  <a:extLst>
                    <a:ext uri="{FF2B5EF4-FFF2-40B4-BE49-F238E27FC236}">
                      <a16:creationId xmlns:a16="http://schemas.microsoft.com/office/drawing/2014/main" id="{A6C58889-D56F-ACB3-E267-D45327D450D8}"/>
                    </a:ext>
                  </a:extLst>
                </p:cNvPr>
                <p:cNvSpPr/>
                <p:nvPr/>
              </p:nvSpPr>
              <p:spPr>
                <a:xfrm>
                  <a:off x="7029930" y="5180493"/>
                  <a:ext cx="2287377" cy="2127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cubicBezTo>
                        <a:pt x="0" y="7936"/>
                        <a:pt x="1138" y="5189"/>
                        <a:pt x="3163" y="3163"/>
                      </a:cubicBezTo>
                      <a:cubicBezTo>
                        <a:pt x="5189" y="1138"/>
                        <a:pt x="7936" y="0"/>
                        <a:pt x="10800" y="0"/>
                      </a:cubicBezTo>
                      <a:cubicBezTo>
                        <a:pt x="13664" y="0"/>
                        <a:pt x="16411" y="1138"/>
                        <a:pt x="18437" y="3163"/>
                      </a:cubicBezTo>
                      <a:cubicBezTo>
                        <a:pt x="20462" y="5189"/>
                        <a:pt x="21600" y="7936"/>
                        <a:pt x="21600" y="10800"/>
                      </a:cubicBezTo>
                      <a:cubicBezTo>
                        <a:pt x="21600" y="13664"/>
                        <a:pt x="20462" y="16411"/>
                        <a:pt x="18437" y="18437"/>
                      </a:cubicBezTo>
                      <a:cubicBezTo>
                        <a:pt x="16411" y="20462"/>
                        <a:pt x="13664" y="21600"/>
                        <a:pt x="10800" y="21600"/>
                      </a:cubicBezTo>
                      <a:cubicBezTo>
                        <a:pt x="7936" y="21600"/>
                        <a:pt x="5189" y="20462"/>
                        <a:pt x="3163" y="18437"/>
                      </a:cubicBezTo>
                      <a:cubicBezTo>
                        <a:pt x="1138" y="16411"/>
                        <a:pt x="0" y="13664"/>
                        <a:pt x="0" y="10800"/>
                      </a:cubicBezTo>
                      <a:lnTo>
                        <a:pt x="0" y="10800"/>
                      </a:lnTo>
                      <a:close/>
                    </a:path>
                  </a:pathLst>
                </a:custGeom>
                <a:solidFill>
                  <a:srgbClr val="A5C067"/>
                </a:solidFill>
                <a:ln w="12700">
                  <a:solidFill>
                    <a:schemeClr val="accent1"/>
                  </a:solidFill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2369820">
                    <a:lnSpc>
                      <a:spcPct val="90000"/>
                    </a:lnSpc>
                    <a:spcBef>
                      <a:spcPts val="2485"/>
                    </a:spcBef>
                    <a:defRPr sz="2400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  <a:latin typeface="Roboto condensed"/>
                      <a:ea typeface="Roboto condensed"/>
                      <a:cs typeface="Roboto condensed"/>
                      <a:sym typeface="Roboto condensed"/>
                    </a:defRPr>
                  </a:pPr>
                  <a:endParaRPr sz="280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微软雅黑" panose="020B0503020204020204" pitchFamily="34" charset="-122"/>
                    <a:ea typeface="微软雅黑" panose="020B0503020204020204" pitchFamily="34" charset="-122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23" name="Shape 4182">
                  <a:extLst>
                    <a:ext uri="{FF2B5EF4-FFF2-40B4-BE49-F238E27FC236}">
                      <a16:creationId xmlns:a16="http://schemas.microsoft.com/office/drawing/2014/main" id="{AB2C1DAD-A29E-3FCB-BF67-B37636E30989}"/>
                    </a:ext>
                  </a:extLst>
                </p:cNvPr>
                <p:cNvSpPr/>
                <p:nvPr/>
              </p:nvSpPr>
              <p:spPr>
                <a:xfrm>
                  <a:off x="7857274" y="9311496"/>
                  <a:ext cx="2290781" cy="21119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cubicBezTo>
                        <a:pt x="0" y="7936"/>
                        <a:pt x="1138" y="5189"/>
                        <a:pt x="3163" y="3163"/>
                      </a:cubicBezTo>
                      <a:cubicBezTo>
                        <a:pt x="5189" y="1138"/>
                        <a:pt x="7936" y="0"/>
                        <a:pt x="10800" y="0"/>
                      </a:cubicBezTo>
                      <a:cubicBezTo>
                        <a:pt x="13664" y="0"/>
                        <a:pt x="16411" y="1138"/>
                        <a:pt x="18437" y="3163"/>
                      </a:cubicBezTo>
                      <a:cubicBezTo>
                        <a:pt x="20462" y="5189"/>
                        <a:pt x="21600" y="7936"/>
                        <a:pt x="21600" y="10800"/>
                      </a:cubicBezTo>
                      <a:cubicBezTo>
                        <a:pt x="21600" y="13664"/>
                        <a:pt x="20462" y="16411"/>
                        <a:pt x="18437" y="18437"/>
                      </a:cubicBezTo>
                      <a:cubicBezTo>
                        <a:pt x="16411" y="20462"/>
                        <a:pt x="13664" y="21600"/>
                        <a:pt x="10800" y="21600"/>
                      </a:cubicBezTo>
                      <a:cubicBezTo>
                        <a:pt x="7936" y="21600"/>
                        <a:pt x="5189" y="20462"/>
                        <a:pt x="3163" y="18437"/>
                      </a:cubicBezTo>
                      <a:cubicBezTo>
                        <a:pt x="1138" y="16411"/>
                        <a:pt x="0" y="13664"/>
                        <a:pt x="0" y="10800"/>
                      </a:cubicBezTo>
                      <a:lnTo>
                        <a:pt x="0" y="1080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solidFill>
                    <a:schemeClr val="accent1"/>
                  </a:solidFill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2369820">
                    <a:lnSpc>
                      <a:spcPct val="90000"/>
                    </a:lnSpc>
                    <a:spcBef>
                      <a:spcPts val="2485"/>
                    </a:spcBef>
                    <a:defRPr sz="4000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  <a:latin typeface="Roboto condensed"/>
                      <a:ea typeface="Roboto condensed"/>
                      <a:cs typeface="Roboto condensed"/>
                      <a:sym typeface="Roboto condensed"/>
                    </a:defRPr>
                  </a:pPr>
                  <a:endParaRPr sz="480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微软雅黑" panose="020B0503020204020204" pitchFamily="34" charset="-122"/>
                    <a:ea typeface="微软雅黑" panose="020B0503020204020204" pitchFamily="34" charset="-122"/>
                    <a:cs typeface="Roboto condensed"/>
                    <a:sym typeface="Roboto condensed"/>
                  </a:endParaRPr>
                </a:p>
              </p:txBody>
            </p:sp>
            <p:grpSp>
              <p:nvGrpSpPr>
                <p:cNvPr id="24" name="Group 4192">
                  <a:extLst>
                    <a:ext uri="{FF2B5EF4-FFF2-40B4-BE49-F238E27FC236}">
                      <a16:creationId xmlns:a16="http://schemas.microsoft.com/office/drawing/2014/main" id="{25E06A87-24DA-FAEC-A1D8-E068A70CEFEE}"/>
                    </a:ext>
                  </a:extLst>
                </p:cNvPr>
                <p:cNvGrpSpPr/>
                <p:nvPr/>
              </p:nvGrpSpPr>
              <p:grpSpPr>
                <a:xfrm>
                  <a:off x="6271627" y="6929986"/>
                  <a:ext cx="15865796" cy="3059441"/>
                  <a:chOff x="1601524" y="-931213"/>
                  <a:chExt cx="5948893" cy="1147290"/>
                </a:xfrm>
              </p:grpSpPr>
              <p:sp>
                <p:nvSpPr>
                  <p:cNvPr id="35" name="Shape 4190">
                    <a:extLst>
                      <a:ext uri="{FF2B5EF4-FFF2-40B4-BE49-F238E27FC236}">
                        <a16:creationId xmlns:a16="http://schemas.microsoft.com/office/drawing/2014/main" id="{702C141A-9F06-A20B-B05E-6B25E9492839}"/>
                      </a:ext>
                    </a:extLst>
                  </p:cNvPr>
                  <p:cNvSpPr/>
                  <p:nvPr/>
                </p:nvSpPr>
                <p:spPr>
                  <a:xfrm>
                    <a:off x="1601524" y="-12875"/>
                    <a:ext cx="48" cy="22895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txBody>
                  <a:bodyPr wrap="none" lIns="0" tIns="0" rIns="0" bIns="0" numCol="1" anchor="ctr">
                    <a:spAutoFit/>
                  </a:bodyPr>
                  <a:lstStyle>
                    <a:lvl1pPr algn="r" defTabSz="914400">
                      <a:spcBef>
                        <a:spcPts val="200"/>
                      </a:spcBef>
                      <a:defRPr sz="1200" b="1">
                        <a:ln>
                          <a:solidFill>
                            <a:srgbClr val="FFFFFF"/>
                          </a:solidFill>
                        </a:ln>
                        <a:solidFill>
                          <a:srgbClr val="F7AC12"/>
                        </a:solidFill>
                        <a:uFill>
                          <a:solidFill>
                            <a:srgbClr val="F7AC12"/>
                          </a:solidFill>
                        </a:uFill>
                        <a:latin typeface="Roboto condensed"/>
                        <a:ea typeface="Roboto condensed"/>
                        <a:cs typeface="Roboto condensed"/>
                        <a:sym typeface="Roboto condensed"/>
                      </a:defRPr>
                    </a:lvl1pPr>
                  </a:lstStyle>
                  <a:p>
                    <a:pPr algn="l">
                      <a:spcBef>
                        <a:spcPts val="0"/>
                      </a:spcBef>
                      <a:defRPr/>
                    </a:pPr>
                    <a:endParaRPr lang="en-US" altLang="zh-CN" sz="2000" dirty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uFillTx/>
                      <a:latin typeface="黑体" panose="02010609060101010101" charset="-122"/>
                      <a:ea typeface="黑体" panose="02010609060101010101" charset="-122"/>
                      <a:sym typeface="+mn-ea"/>
                    </a:endParaRPr>
                  </a:p>
                </p:txBody>
              </p:sp>
              <p:sp>
                <p:nvSpPr>
                  <p:cNvPr id="36" name="Shape 4191">
                    <a:extLst>
                      <a:ext uri="{FF2B5EF4-FFF2-40B4-BE49-F238E27FC236}">
                        <a16:creationId xmlns:a16="http://schemas.microsoft.com/office/drawing/2014/main" id="{ACCF3123-A06F-BD73-94D8-52121193492C}"/>
                      </a:ext>
                    </a:extLst>
                  </p:cNvPr>
                  <p:cNvSpPr/>
                  <p:nvPr/>
                </p:nvSpPr>
                <p:spPr>
                  <a:xfrm>
                    <a:off x="5602690" y="-931213"/>
                    <a:ext cx="1947727" cy="274447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spAutoFit/>
                  </a:bodyPr>
                  <a:lstStyle>
                    <a:lvl1pPr algn="r" defTabSz="914400">
                      <a:spcBef>
                        <a:spcPts val="100"/>
                      </a:spcBef>
                      <a:defRPr sz="800">
                        <a:solidFill>
                          <a:srgbClr val="808080"/>
                        </a:solidFill>
                        <a:uFill>
                          <a:solidFill>
                            <a:srgbClr val="808080"/>
                          </a:solidFill>
                        </a:uFill>
                        <a:latin typeface="Roboto condensed"/>
                        <a:ea typeface="Roboto condensed"/>
                        <a:cs typeface="Roboto condensed"/>
                        <a:sym typeface="Roboto condensed"/>
                      </a:defRPr>
                    </a:lvl1pPr>
                  </a:lstStyle>
                  <a:p>
                    <a:pPr algn="l">
                      <a:spcBef>
                        <a:spcPts val="0"/>
                      </a:spcBef>
                      <a:defRPr/>
                    </a:pPr>
                    <a:r>
                      <a:rPr lang="zh-CN" altLang="en-US" sz="1200" b="1" dirty="0">
                        <a:solidFill>
                          <a:schemeClr val="tx1"/>
                        </a:solidFill>
                        <a:uFillTx/>
                        <a:latin typeface="黑体" panose="02010609060101010101" charset="-122"/>
                        <a:ea typeface="黑体" panose="02010609060101010101" charset="-122"/>
                        <a:sym typeface="+mn-ea"/>
                      </a:rPr>
                      <a:t>平台采用</a:t>
                    </a:r>
                    <a:r>
                      <a:rPr lang="en-US" altLang="zh-CN" sz="1200" b="1" dirty="0">
                        <a:solidFill>
                          <a:schemeClr val="tx1"/>
                        </a:solidFill>
                        <a:uFillTx/>
                        <a:latin typeface="黑体" panose="02010609060101010101" charset="-122"/>
                        <a:ea typeface="黑体" panose="02010609060101010101" charset="-122"/>
                        <a:sym typeface="+mn-ea"/>
                      </a:rPr>
                      <a:t>Paas+Saas</a:t>
                    </a:r>
                    <a:r>
                      <a:rPr lang="zh-CN" altLang="en-US" sz="1200" b="1" dirty="0">
                        <a:solidFill>
                          <a:schemeClr val="tx1"/>
                        </a:solidFill>
                        <a:uFillTx/>
                        <a:latin typeface="黑体" panose="02010609060101010101" charset="-122"/>
                        <a:ea typeface="黑体" panose="02010609060101010101" charset="-122"/>
                        <a:sym typeface="+mn-ea"/>
                      </a:rPr>
                      <a:t>架构，可以拓展丰富的模块和功能</a:t>
                    </a:r>
                  </a:p>
                </p:txBody>
              </p:sp>
            </p:grpSp>
            <p:grpSp>
              <p:nvGrpSpPr>
                <p:cNvPr id="25" name="Group 4195">
                  <a:extLst>
                    <a:ext uri="{FF2B5EF4-FFF2-40B4-BE49-F238E27FC236}">
                      <a16:creationId xmlns:a16="http://schemas.microsoft.com/office/drawing/2014/main" id="{CD70DB91-EB41-AEBF-D934-EC0430A62C56}"/>
                    </a:ext>
                  </a:extLst>
                </p:cNvPr>
                <p:cNvGrpSpPr/>
                <p:nvPr/>
              </p:nvGrpSpPr>
              <p:grpSpPr>
                <a:xfrm>
                  <a:off x="2422026" y="9731888"/>
                  <a:ext cx="5616094" cy="1898979"/>
                  <a:chOff x="399453" y="1156425"/>
                  <a:chExt cx="2105759" cy="712116"/>
                </a:xfrm>
              </p:grpSpPr>
              <p:sp>
                <p:nvSpPr>
                  <p:cNvPr id="33" name="Shape 4193">
                    <a:extLst>
                      <a:ext uri="{FF2B5EF4-FFF2-40B4-BE49-F238E27FC236}">
                        <a16:creationId xmlns:a16="http://schemas.microsoft.com/office/drawing/2014/main" id="{6381CD72-E030-7B09-20BD-C3454E59DA25}"/>
                      </a:ext>
                    </a:extLst>
                  </p:cNvPr>
                  <p:cNvSpPr/>
                  <p:nvPr/>
                </p:nvSpPr>
                <p:spPr>
                  <a:xfrm>
                    <a:off x="1082950" y="1156425"/>
                    <a:ext cx="951232" cy="228636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txBody>
                  <a:bodyPr wrap="none" lIns="0" tIns="0" rIns="0" bIns="0" numCol="1" anchor="ctr">
                    <a:spAutoFit/>
                  </a:bodyPr>
                  <a:lstStyle>
                    <a:lvl1pPr algn="r" defTabSz="914400">
                      <a:spcBef>
                        <a:spcPts val="200"/>
                      </a:spcBef>
                      <a:defRPr sz="1200" b="1">
                        <a:ln>
                          <a:solidFill>
                            <a:srgbClr val="FFFFFF"/>
                          </a:solidFill>
                        </a:ln>
                        <a:solidFill>
                          <a:srgbClr val="03AE97"/>
                        </a:solidFill>
                        <a:uFill>
                          <a:solidFill>
                            <a:srgbClr val="03AE97"/>
                          </a:solidFill>
                        </a:uFill>
                        <a:latin typeface="Roboto condensed"/>
                        <a:ea typeface="Roboto condensed"/>
                        <a:cs typeface="Roboto condensed"/>
                        <a:sym typeface="Roboto condensed"/>
                      </a:defRPr>
                    </a:lvl1pPr>
                  </a:lstStyle>
                  <a:p>
                    <a:pPr algn="l">
                      <a:spcBef>
                        <a:spcPts val="0"/>
                      </a:spcBef>
                      <a:defRPr/>
                    </a:pPr>
                    <a:r>
                      <a:rPr lang="en-US" altLang="zh-CN" sz="200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黑体" panose="02010609060101010101" charset="-122"/>
                        <a:ea typeface="黑体" panose="02010609060101010101" charset="-122"/>
                        <a:sym typeface="+mn-ea"/>
                      </a:rPr>
                      <a:t>AI</a:t>
                    </a:r>
                    <a:r>
                      <a:rPr lang="zh-CN" sz="200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黑体" panose="02010609060101010101" charset="-122"/>
                        <a:ea typeface="黑体" panose="02010609060101010101" charset="-122"/>
                        <a:sym typeface="+mn-ea"/>
                      </a:rPr>
                      <a:t>算法全面</a:t>
                    </a:r>
                  </a:p>
                </p:txBody>
              </p:sp>
              <p:sp>
                <p:nvSpPr>
                  <p:cNvPr id="34" name="Shape 4194">
                    <a:extLst>
                      <a:ext uri="{FF2B5EF4-FFF2-40B4-BE49-F238E27FC236}">
                        <a16:creationId xmlns:a16="http://schemas.microsoft.com/office/drawing/2014/main" id="{CB0F9189-C3B2-EF66-9D55-B1A61B156E2F}"/>
                      </a:ext>
                    </a:extLst>
                  </p:cNvPr>
                  <p:cNvSpPr/>
                  <p:nvPr/>
                </p:nvSpPr>
                <p:spPr>
                  <a:xfrm>
                    <a:off x="399453" y="1456635"/>
                    <a:ext cx="2105759" cy="411906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spAutoFit/>
                  </a:bodyPr>
                  <a:lstStyle>
                    <a:lvl1pPr algn="r" defTabSz="914400">
                      <a:spcBef>
                        <a:spcPts val="100"/>
                      </a:spcBef>
                      <a:defRPr sz="800">
                        <a:solidFill>
                          <a:srgbClr val="808080"/>
                        </a:solidFill>
                        <a:uFill>
                          <a:solidFill>
                            <a:srgbClr val="808080"/>
                          </a:solidFill>
                        </a:uFill>
                        <a:latin typeface="Roboto condensed"/>
                        <a:ea typeface="Roboto condensed"/>
                        <a:cs typeface="Roboto condensed"/>
                        <a:sym typeface="Roboto condensed"/>
                      </a:defRPr>
                    </a:lvl1pPr>
                  </a:lstStyle>
                  <a:p>
                    <a:pPr algn="l">
                      <a:spcBef>
                        <a:spcPts val="0"/>
                      </a:spcBef>
                      <a:defRPr/>
                    </a:pPr>
                    <a:r>
                      <a:rPr lang="zh-CN" altLang="en-US" sz="1200" b="1" dirty="0">
                        <a:solidFill>
                          <a:schemeClr val="tx1"/>
                        </a:solidFill>
                        <a:latin typeface="幼圆" panose="02010509060101010101" pitchFamily="49" charset="-122"/>
                        <a:ea typeface="幼圆" panose="02010509060101010101" pitchFamily="49" charset="-122"/>
                        <a:cs typeface="+mn-cs"/>
                        <a:sym typeface="+mn-ea"/>
                      </a:rPr>
                      <a:t>增加去重功能，面积计算误差不超过5%</a:t>
                    </a:r>
                  </a:p>
                  <a:p>
                    <a:pPr algn="l">
                      <a:spcBef>
                        <a:spcPts val="0"/>
                      </a:spcBef>
                      <a:defRPr/>
                    </a:pPr>
                    <a:r>
                      <a:rPr lang="zh-CN" altLang="en-US" sz="1200" b="1" dirty="0">
                        <a:solidFill>
                          <a:schemeClr val="tx1"/>
                        </a:solidFill>
                        <a:uFillTx/>
                        <a:latin typeface="黑体" panose="02010609060101010101" charset="-122"/>
                        <a:ea typeface="黑体" panose="02010609060101010101" charset="-122"/>
                        <a:sym typeface="+mn-ea"/>
                      </a:rPr>
                      <a:t>能有效去除无效面积。且具有降噪处理，有效祛除图形噪点。</a:t>
                    </a:r>
                  </a:p>
                </p:txBody>
              </p:sp>
            </p:grpSp>
            <p:grpSp>
              <p:nvGrpSpPr>
                <p:cNvPr id="26" name="Group 4198">
                  <a:extLst>
                    <a:ext uri="{FF2B5EF4-FFF2-40B4-BE49-F238E27FC236}">
                      <a16:creationId xmlns:a16="http://schemas.microsoft.com/office/drawing/2014/main" id="{038CFFB3-035C-727C-3009-D83071D62AAB}"/>
                    </a:ext>
                  </a:extLst>
                </p:cNvPr>
                <p:cNvGrpSpPr/>
                <p:nvPr/>
              </p:nvGrpSpPr>
              <p:grpSpPr>
                <a:xfrm>
                  <a:off x="2395606" y="6055560"/>
                  <a:ext cx="5194621" cy="1105055"/>
                  <a:chOff x="148207" y="814729"/>
                  <a:chExt cx="1947727" cy="414395"/>
                </a:xfrm>
              </p:grpSpPr>
              <p:sp>
                <p:nvSpPr>
                  <p:cNvPr id="31" name="Shape 4196">
                    <a:extLst>
                      <a:ext uri="{FF2B5EF4-FFF2-40B4-BE49-F238E27FC236}">
                        <a16:creationId xmlns:a16="http://schemas.microsoft.com/office/drawing/2014/main" id="{47610AB0-1AF2-181E-75D4-4ED659D5622C}"/>
                      </a:ext>
                    </a:extLst>
                  </p:cNvPr>
                  <p:cNvSpPr/>
                  <p:nvPr/>
                </p:nvSpPr>
                <p:spPr>
                  <a:xfrm>
                    <a:off x="737290" y="814729"/>
                    <a:ext cx="769685" cy="228627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spAutoFit/>
                  </a:bodyPr>
                  <a:lstStyle>
                    <a:lvl1pPr algn="r" defTabSz="914400">
                      <a:spcBef>
                        <a:spcPts val="200"/>
                      </a:spcBef>
                      <a:defRPr sz="1200" b="1">
                        <a:ln>
                          <a:solidFill>
                            <a:srgbClr val="FFFFFF"/>
                          </a:solidFill>
                        </a:ln>
                        <a:solidFill>
                          <a:srgbClr val="A5C067"/>
                        </a:solidFill>
                        <a:uFill>
                          <a:solidFill>
                            <a:srgbClr val="A5C067"/>
                          </a:solidFill>
                        </a:uFill>
                        <a:latin typeface="Roboto condensed"/>
                        <a:ea typeface="Roboto condensed"/>
                        <a:cs typeface="Roboto condensed"/>
                        <a:sym typeface="Roboto condensed"/>
                      </a:defRPr>
                    </a:lvl1pPr>
                  </a:lstStyle>
                  <a:p>
                    <a:pPr algn="l">
                      <a:spcBef>
                        <a:spcPts val="0"/>
                      </a:spcBef>
                      <a:defRPr/>
                    </a:pPr>
                    <a:r>
                      <a:rPr lang="zh-CN" altLang="en-US" sz="200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黑体" panose="02010609060101010101" charset="-122"/>
                        <a:ea typeface="黑体" panose="02010609060101010101" charset="-122"/>
                        <a:sym typeface="+mn-ea"/>
                      </a:rPr>
                      <a:t>实时监测</a:t>
                    </a:r>
                    <a:endParaRPr lang="en-US" altLang="zh-CN" sz="2000" dirty="0">
                      <a:ln>
                        <a:noFill/>
                      </a:ln>
                      <a:solidFill>
                        <a:srgbClr val="000000"/>
                      </a:solidFill>
                      <a:uFillTx/>
                      <a:latin typeface="黑体" panose="02010609060101010101" charset="-122"/>
                      <a:ea typeface="黑体" panose="02010609060101010101" charset="-122"/>
                      <a:sym typeface="+mn-ea"/>
                    </a:endParaRPr>
                  </a:p>
                </p:txBody>
              </p:sp>
              <p:sp>
                <p:nvSpPr>
                  <p:cNvPr id="32" name="Shape 4197">
                    <a:extLst>
                      <a:ext uri="{FF2B5EF4-FFF2-40B4-BE49-F238E27FC236}">
                        <a16:creationId xmlns:a16="http://schemas.microsoft.com/office/drawing/2014/main" id="{F2D7CCAB-0C6E-2EF0-26B4-BE94FFC03021}"/>
                      </a:ext>
                    </a:extLst>
                  </p:cNvPr>
                  <p:cNvSpPr/>
                  <p:nvPr/>
                </p:nvSpPr>
                <p:spPr>
                  <a:xfrm>
                    <a:off x="148207" y="1024116"/>
                    <a:ext cx="1947727" cy="205008"/>
                  </a:xfrm>
                  <a:prstGeom prst="rect">
                    <a:avLst/>
                  </a:prstGeom>
                </p:spPr>
                <p:txBody>
                  <a:bodyPr wrap="square" lIns="91440" tIns="45720" rIns="91440" bIns="45720" numCol="1" anchor="t">
                    <a:spAutoFit/>
                  </a:bodyPr>
                  <a:lstStyle/>
                  <a:p>
                    <a:pPr lvl="0" algn="l">
                      <a:buClrTx/>
                      <a:buSzTx/>
                      <a:defRPr/>
                    </a:pPr>
                    <a:r>
                      <a:rPr lang="zh-CN" altLang="en-US" sz="1200" b="1" dirty="0">
                        <a:latin typeface="幼圆" panose="02010509060101010101" pitchFamily="49" charset="-122"/>
                        <a:ea typeface="幼圆" panose="02010509060101010101" pitchFamily="49" charset="-122"/>
                        <a:sym typeface="+mn-ea"/>
                      </a:rPr>
                      <a:t>作业数据实时回传，后台实时监控</a:t>
                    </a:r>
                  </a:p>
                </p:txBody>
              </p:sp>
            </p:grpSp>
            <p:grpSp>
              <p:nvGrpSpPr>
                <p:cNvPr id="27" name="Group 4201">
                  <a:extLst>
                    <a:ext uri="{FF2B5EF4-FFF2-40B4-BE49-F238E27FC236}">
                      <a16:creationId xmlns:a16="http://schemas.microsoft.com/office/drawing/2014/main" id="{5548B862-C051-3B32-C57E-3504F20A3050}"/>
                    </a:ext>
                  </a:extLst>
                </p:cNvPr>
                <p:cNvGrpSpPr/>
                <p:nvPr/>
              </p:nvGrpSpPr>
              <p:grpSpPr>
                <a:xfrm>
                  <a:off x="16770560" y="9283978"/>
                  <a:ext cx="7568545" cy="1318866"/>
                  <a:chOff x="-49766" y="-48467"/>
                  <a:chExt cx="2837832" cy="494573"/>
                </a:xfrm>
              </p:grpSpPr>
              <p:sp>
                <p:nvSpPr>
                  <p:cNvPr id="29" name="Shape 4199">
                    <a:extLst>
                      <a:ext uri="{FF2B5EF4-FFF2-40B4-BE49-F238E27FC236}">
                        <a16:creationId xmlns:a16="http://schemas.microsoft.com/office/drawing/2014/main" id="{071EE769-F678-F298-A242-D370CFB2876C}"/>
                      </a:ext>
                    </a:extLst>
                  </p:cNvPr>
                  <p:cNvSpPr/>
                  <p:nvPr/>
                </p:nvSpPr>
                <p:spPr>
                  <a:xfrm>
                    <a:off x="-31578" y="-48467"/>
                    <a:ext cx="760229" cy="228627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txBody>
                  <a:bodyPr wrap="none" lIns="0" tIns="0" rIns="0" bIns="0" numCol="1" anchor="ctr">
                    <a:spAutoFit/>
                  </a:bodyPr>
                  <a:lstStyle>
                    <a:lvl1pPr defTabSz="914400">
                      <a:spcBef>
                        <a:spcPts val="200"/>
                      </a:spcBef>
                      <a:defRPr sz="1200" b="1">
                        <a:solidFill>
                          <a:srgbClr val="CD4E37"/>
                        </a:solidFill>
                        <a:uFill>
                          <a:solidFill>
                            <a:srgbClr val="CD4E37"/>
                          </a:solidFill>
                        </a:uFill>
                        <a:latin typeface="Roboto condensed"/>
                        <a:ea typeface="Roboto condensed"/>
                        <a:cs typeface="Roboto condensed"/>
                        <a:sym typeface="Roboto condensed"/>
                      </a:defRPr>
                    </a:lvl1pPr>
                  </a:lstStyle>
                  <a:p>
                    <a:pPr>
                      <a:spcBef>
                        <a:spcPts val="0"/>
                      </a:spcBef>
                      <a:defRPr/>
                    </a:pPr>
                    <a:r>
                      <a:rPr lang="zh-CN" altLang="en-US" sz="2000" dirty="0">
                        <a:solidFill>
                          <a:srgbClr val="000000"/>
                        </a:solidFill>
                        <a:uFillTx/>
                        <a:latin typeface="黑体" panose="02010609060101010101" charset="-122"/>
                        <a:ea typeface="黑体" panose="02010609060101010101" charset="-122"/>
                        <a:sym typeface="+mn-ea"/>
                      </a:rPr>
                      <a:t>操作简便</a:t>
                    </a:r>
                  </a:p>
                </p:txBody>
              </p:sp>
              <p:sp>
                <p:nvSpPr>
                  <p:cNvPr id="30" name="Shape 4200">
                    <a:extLst>
                      <a:ext uri="{FF2B5EF4-FFF2-40B4-BE49-F238E27FC236}">
                        <a16:creationId xmlns:a16="http://schemas.microsoft.com/office/drawing/2014/main" id="{4CA9B4A8-FA03-97BB-E3D9-6288808E4378}"/>
                      </a:ext>
                    </a:extLst>
                  </p:cNvPr>
                  <p:cNvSpPr/>
                  <p:nvPr/>
                </p:nvSpPr>
                <p:spPr>
                  <a:xfrm>
                    <a:off x="-49766" y="309119"/>
                    <a:ext cx="2837832" cy="136987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spAutoFit/>
                  </a:bodyPr>
                  <a:lstStyle>
                    <a:lvl1pPr defTabSz="914400">
                      <a:spcBef>
                        <a:spcPts val="100"/>
                      </a:spcBef>
                      <a:defRPr sz="800">
                        <a:solidFill>
                          <a:srgbClr val="808080"/>
                        </a:solidFill>
                        <a:uFill>
                          <a:solidFill>
                            <a:srgbClr val="808080"/>
                          </a:solidFill>
                        </a:uFill>
                        <a:latin typeface="Roboto condensed"/>
                        <a:ea typeface="Roboto condensed"/>
                        <a:cs typeface="Roboto condensed"/>
                        <a:sym typeface="Roboto condensed"/>
                      </a:defRPr>
                    </a:lvl1pPr>
                  </a:lstStyle>
                  <a:p>
                    <a:pPr lvl="0" algn="l" fontAlgn="base">
                      <a:buClrTx/>
                      <a:buSzTx/>
                      <a:defRPr/>
                    </a:pPr>
                    <a:r>
                      <a:rPr lang="zh-CN" altLang="en-US" sz="1200" b="1" dirty="0">
                        <a:solidFill>
                          <a:schemeClr val="tx1"/>
                        </a:solidFill>
                        <a:latin typeface="幼圆" panose="02010509060101010101" pitchFamily="49" charset="-122"/>
                        <a:ea typeface="幼圆" panose="02010509060101010101" pitchFamily="49" charset="-122"/>
                        <a:cs typeface="+mn-cs"/>
                        <a:sym typeface="+mn-ea"/>
                      </a:rPr>
                      <a:t>操作简便，易学易懂 </a:t>
                    </a:r>
                  </a:p>
                </p:txBody>
              </p:sp>
            </p:grpSp>
            <p:sp>
              <p:nvSpPr>
                <p:cNvPr id="28" name="Shape 4208">
                  <a:extLst>
                    <a:ext uri="{FF2B5EF4-FFF2-40B4-BE49-F238E27FC236}">
                      <a16:creationId xmlns:a16="http://schemas.microsoft.com/office/drawing/2014/main" id="{824804B0-E5DC-ACD4-04DB-758D3168C1BC}"/>
                    </a:ext>
                  </a:extLst>
                </p:cNvPr>
                <p:cNvSpPr/>
                <p:nvPr/>
              </p:nvSpPr>
              <p:spPr>
                <a:xfrm>
                  <a:off x="11369293" y="7059412"/>
                  <a:ext cx="1506527" cy="12965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6114"/>
                      </a:moveTo>
                      <a:cubicBezTo>
                        <a:pt x="21600" y="17143"/>
                        <a:pt x="20712" y="18171"/>
                        <a:pt x="19825" y="18171"/>
                      </a:cubicBezTo>
                      <a:cubicBezTo>
                        <a:pt x="13611" y="18171"/>
                        <a:pt x="13611" y="18171"/>
                        <a:pt x="13611" y="18171"/>
                      </a:cubicBezTo>
                      <a:cubicBezTo>
                        <a:pt x="13611" y="19200"/>
                        <a:pt x="14203" y="20229"/>
                        <a:pt x="14203" y="20571"/>
                      </a:cubicBezTo>
                      <a:cubicBezTo>
                        <a:pt x="14203" y="21257"/>
                        <a:pt x="13907" y="21600"/>
                        <a:pt x="13611" y="21600"/>
                      </a:cubicBezTo>
                      <a:cubicBezTo>
                        <a:pt x="7693" y="21600"/>
                        <a:pt x="7693" y="21600"/>
                        <a:pt x="7693" y="21600"/>
                      </a:cubicBezTo>
                      <a:cubicBezTo>
                        <a:pt x="7397" y="21600"/>
                        <a:pt x="7101" y="21257"/>
                        <a:pt x="7101" y="20571"/>
                      </a:cubicBezTo>
                      <a:cubicBezTo>
                        <a:pt x="7101" y="20229"/>
                        <a:pt x="7693" y="19200"/>
                        <a:pt x="7693" y="18171"/>
                      </a:cubicBezTo>
                      <a:cubicBezTo>
                        <a:pt x="1775" y="18171"/>
                        <a:pt x="1775" y="18171"/>
                        <a:pt x="1775" y="18171"/>
                      </a:cubicBezTo>
                      <a:cubicBezTo>
                        <a:pt x="592" y="18171"/>
                        <a:pt x="0" y="17143"/>
                        <a:pt x="0" y="16114"/>
                      </a:cubicBezTo>
                      <a:cubicBezTo>
                        <a:pt x="0" y="2057"/>
                        <a:pt x="0" y="2057"/>
                        <a:pt x="0" y="2057"/>
                      </a:cubicBezTo>
                      <a:cubicBezTo>
                        <a:pt x="0" y="686"/>
                        <a:pt x="592" y="0"/>
                        <a:pt x="1775" y="0"/>
                      </a:cubicBezTo>
                      <a:cubicBezTo>
                        <a:pt x="19825" y="0"/>
                        <a:pt x="19825" y="0"/>
                        <a:pt x="19825" y="0"/>
                      </a:cubicBezTo>
                      <a:cubicBezTo>
                        <a:pt x="20712" y="0"/>
                        <a:pt x="21600" y="686"/>
                        <a:pt x="21600" y="2057"/>
                      </a:cubicBezTo>
                      <a:lnTo>
                        <a:pt x="21600" y="16114"/>
                      </a:lnTo>
                      <a:close/>
                      <a:moveTo>
                        <a:pt x="20121" y="2057"/>
                      </a:moveTo>
                      <a:cubicBezTo>
                        <a:pt x="20121" y="1714"/>
                        <a:pt x="19825" y="1714"/>
                        <a:pt x="19825" y="1714"/>
                      </a:cubicBezTo>
                      <a:cubicBezTo>
                        <a:pt x="1775" y="1714"/>
                        <a:pt x="1775" y="1714"/>
                        <a:pt x="1775" y="1714"/>
                      </a:cubicBezTo>
                      <a:cubicBezTo>
                        <a:pt x="1479" y="1714"/>
                        <a:pt x="1479" y="1714"/>
                        <a:pt x="1479" y="2057"/>
                      </a:cubicBezTo>
                      <a:cubicBezTo>
                        <a:pt x="1479" y="12686"/>
                        <a:pt x="1479" y="12686"/>
                        <a:pt x="1479" y="12686"/>
                      </a:cubicBezTo>
                      <a:cubicBezTo>
                        <a:pt x="1479" y="13029"/>
                        <a:pt x="1479" y="13371"/>
                        <a:pt x="1775" y="13371"/>
                      </a:cubicBezTo>
                      <a:cubicBezTo>
                        <a:pt x="19825" y="13371"/>
                        <a:pt x="19825" y="13371"/>
                        <a:pt x="19825" y="13371"/>
                      </a:cubicBezTo>
                      <a:cubicBezTo>
                        <a:pt x="19825" y="13371"/>
                        <a:pt x="20121" y="13029"/>
                        <a:pt x="20121" y="12686"/>
                      </a:cubicBezTo>
                      <a:lnTo>
                        <a:pt x="20121" y="2057"/>
                      </a:lnTo>
                      <a:close/>
                    </a:path>
                  </a:pathLst>
                </a:custGeom>
                <a:solidFill>
                  <a:srgbClr val="3194C6"/>
                </a:solidFill>
                <a:ln w="12700">
                  <a:miter lim="400000"/>
                </a:ln>
              </p:spPr>
              <p:txBody>
                <a:bodyPr lIns="0" tIns="0" rIns="0" bIns="0"/>
                <a:lstStyle/>
                <a:p>
                  <a:pPr defTabSz="1624965">
                    <a:defRPr>
                      <a:latin typeface="Roboto condensed"/>
                      <a:ea typeface="Roboto condensed"/>
                      <a:cs typeface="Roboto condensed"/>
                      <a:sym typeface="Roboto condensed"/>
                    </a:defRPr>
                  </a:pPr>
                  <a:endParaRPr sz="600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Roboto condensed"/>
                    <a:sym typeface="Roboto condensed"/>
                  </a:endParaRPr>
                </a:p>
              </p:txBody>
            </p:sp>
          </p:grpSp>
          <p:pic>
            <p:nvPicPr>
              <p:cNvPr id="14" name="图片 2">
                <a:extLst>
                  <a:ext uri="{FF2B5EF4-FFF2-40B4-BE49-F238E27FC236}">
                    <a16:creationId xmlns:a16="http://schemas.microsoft.com/office/drawing/2014/main" id="{98FA6262-BFC7-4145-F0DB-D9E50BF621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18562" y="5638717"/>
                <a:ext cx="817515" cy="96827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4" name="Picture 7" descr="C:\Users\zhujiahuan\Desktop\图标\新建文件夹\track_white.png">
              <a:extLst>
                <a:ext uri="{FF2B5EF4-FFF2-40B4-BE49-F238E27FC236}">
                  <a16:creationId xmlns:a16="http://schemas.microsoft.com/office/drawing/2014/main" id="{EECA7F47-E571-6AE6-FA5B-6BEE89D86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3986" y="3678998"/>
              <a:ext cx="323968" cy="36007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" name="Picture 5" descr="C:\Users\zhujiahuan\Desktop\图标\新建文件夹\alarm_white.png">
              <a:extLst>
                <a:ext uri="{FF2B5EF4-FFF2-40B4-BE49-F238E27FC236}">
                  <a16:creationId xmlns:a16="http://schemas.microsoft.com/office/drawing/2014/main" id="{1BA3CEAC-F90B-37D6-797D-C31F24DBC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85955" y="1816768"/>
              <a:ext cx="305160" cy="33960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" name="图片 12">
              <a:extLst>
                <a:ext uri="{FF2B5EF4-FFF2-40B4-BE49-F238E27FC236}">
                  <a16:creationId xmlns:a16="http://schemas.microsoft.com/office/drawing/2014/main" id="{4D0CC0EE-BA63-DEFC-3CDC-B910D821D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54005" y="3760462"/>
              <a:ext cx="377763" cy="30356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E6748050-1447-BF86-7CAA-8B03C210E48F}"/>
                </a:ext>
              </a:extLst>
            </p:cNvPr>
            <p:cNvSpPr/>
            <p:nvPr/>
          </p:nvSpPr>
          <p:spPr>
            <a:xfrm>
              <a:off x="6473976" y="1937818"/>
              <a:ext cx="944527" cy="3458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000" b="1" dirty="0">
                  <a:solidFill>
                    <a:srgbClr val="000000"/>
                  </a:solidFill>
                  <a:uFillTx/>
                  <a:latin typeface="黑体" panose="02010609060101010101" charset="-122"/>
                  <a:ea typeface="黑体" panose="02010609060101010101" charset="-122"/>
                  <a:cs typeface="Roboto condensed"/>
                  <a:sym typeface="+mn-ea"/>
                </a:rPr>
                <a:t>拓展丰富</a:t>
              </a:r>
              <a:endParaRPr lang="zh-CN" sz="20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8" name="Shape 4175">
              <a:extLst>
                <a:ext uri="{FF2B5EF4-FFF2-40B4-BE49-F238E27FC236}">
                  <a16:creationId xmlns:a16="http://schemas.microsoft.com/office/drawing/2014/main" id="{AEAA128C-2644-2EB3-1EF6-B77029844C4E}"/>
                </a:ext>
              </a:extLst>
            </p:cNvPr>
            <p:cNvSpPr/>
            <p:nvPr/>
          </p:nvSpPr>
          <p:spPr>
            <a:xfrm>
              <a:off x="3963322" y="659703"/>
              <a:ext cx="929742" cy="959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7936"/>
                    <a:pt x="1138" y="5189"/>
                    <a:pt x="3163" y="3163"/>
                  </a:cubicBezTo>
                  <a:cubicBezTo>
                    <a:pt x="5189" y="1138"/>
                    <a:pt x="7936" y="0"/>
                    <a:pt x="10800" y="0"/>
                  </a:cubicBezTo>
                  <a:cubicBezTo>
                    <a:pt x="13664" y="0"/>
                    <a:pt x="16411" y="1138"/>
                    <a:pt x="18437" y="3163"/>
                  </a:cubicBezTo>
                  <a:cubicBezTo>
                    <a:pt x="20462" y="5189"/>
                    <a:pt x="21600" y="7936"/>
                    <a:pt x="21600" y="10800"/>
                  </a:cubicBezTo>
                  <a:cubicBezTo>
                    <a:pt x="21600" y="13664"/>
                    <a:pt x="20462" y="16411"/>
                    <a:pt x="18437" y="18437"/>
                  </a:cubicBezTo>
                  <a:cubicBezTo>
                    <a:pt x="16411" y="20462"/>
                    <a:pt x="13664" y="21600"/>
                    <a:pt x="10800" y="21600"/>
                  </a:cubicBezTo>
                  <a:cubicBezTo>
                    <a:pt x="7936" y="21600"/>
                    <a:pt x="5189" y="20462"/>
                    <a:pt x="3163" y="18437"/>
                  </a:cubicBezTo>
                  <a:cubicBezTo>
                    <a:pt x="1138" y="16411"/>
                    <a:pt x="0" y="13664"/>
                    <a:pt x="0" y="10800"/>
                  </a:cubicBezTo>
                  <a:lnTo>
                    <a:pt x="0" y="1080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accent1"/>
              </a:solidFill>
              <a:miter lim="400000"/>
            </a:ln>
          </p:spPr>
          <p:txBody>
            <a:bodyPr lIns="0" tIns="0" rIns="0" bIns="0" anchor="ctr"/>
            <a:lstStyle/>
            <a:p>
              <a:pPr algn="ctr" defTabSz="2369820">
                <a:lnSpc>
                  <a:spcPct val="90000"/>
                </a:lnSpc>
                <a:spcBef>
                  <a:spcPts val="2485"/>
                </a:spcBef>
                <a:defRPr sz="24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  <a:sym typeface="Roboto condensed"/>
              </a:endParaRPr>
            </a:p>
          </p:txBody>
        </p:sp>
        <p:sp>
          <p:nvSpPr>
            <p:cNvPr id="9" name="Shape 4172">
              <a:extLst>
                <a:ext uri="{FF2B5EF4-FFF2-40B4-BE49-F238E27FC236}">
                  <a16:creationId xmlns:a16="http://schemas.microsoft.com/office/drawing/2014/main" id="{1EB3FE91-EF54-6085-4051-92AE4F696806}"/>
                </a:ext>
              </a:extLst>
            </p:cNvPr>
            <p:cNvSpPr/>
            <p:nvPr/>
          </p:nvSpPr>
          <p:spPr>
            <a:xfrm>
              <a:off x="4419600" y="1608366"/>
              <a:ext cx="16885" cy="354590"/>
            </a:xfrm>
            <a:prstGeom prst="line">
              <a:avLst/>
            </a:prstGeom>
            <a:ln w="12700">
              <a:solidFill>
                <a:srgbClr val="00B4CE"/>
              </a:solidFill>
              <a:round/>
              <a:headEnd type="triangle"/>
              <a:tailEnd type="triangle"/>
            </a:ln>
          </p:spPr>
          <p:txBody>
            <a:bodyPr lIns="0" tIns="0" rIns="0" bIns="0"/>
            <a:lstStyle/>
            <a:p>
              <a:pPr defTabSz="1624965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/>
              </a:endParaRPr>
            </a:p>
          </p:txBody>
        </p:sp>
        <p:pic>
          <p:nvPicPr>
            <p:cNvPr id="10" name="Picture 8" descr="C:\Users\zhujiahuan\Desktop\图标\新建文件夹\多边形-1.png">
              <a:extLst>
                <a:ext uri="{FF2B5EF4-FFF2-40B4-BE49-F238E27FC236}">
                  <a16:creationId xmlns:a16="http://schemas.microsoft.com/office/drawing/2014/main" id="{D8EEF61A-DC8D-CBF2-2429-A9F10309E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32733" y="982593"/>
              <a:ext cx="390566" cy="34303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5230F3CB-9743-DBD5-9536-DA469D4FD25C}"/>
                </a:ext>
              </a:extLst>
            </p:cNvPr>
            <p:cNvSpPr/>
            <p:nvPr/>
          </p:nvSpPr>
          <p:spPr>
            <a:xfrm>
              <a:off x="3816027" y="85375"/>
              <a:ext cx="946524" cy="3458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sz="2000" b="1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精</a:t>
              </a:r>
              <a:r>
                <a:rPr lang="zh-CN" altLang="en-US" sz="2000" b="1" dirty="0">
                  <a:solidFill>
                    <a:srgbClr val="000000"/>
                  </a:solidFill>
                  <a:uFillTx/>
                  <a:latin typeface="黑体" panose="02010609060101010101" charset="-122"/>
                  <a:ea typeface="黑体" panose="02010609060101010101" charset="-122"/>
                  <a:cs typeface="Roboto condensed"/>
                  <a:sym typeface="+mn-ea"/>
                </a:rPr>
                <a:t>准可靠</a:t>
              </a:r>
              <a:endParaRPr lang="zh-CN" sz="20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5F33C357-69BC-659F-7D51-F20DFBFD393E}"/>
                </a:ext>
              </a:extLst>
            </p:cNvPr>
            <p:cNvSpPr/>
            <p:nvPr/>
          </p:nvSpPr>
          <p:spPr>
            <a:xfrm>
              <a:off x="2571629" y="420236"/>
              <a:ext cx="3948342" cy="2390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200" b="1" dirty="0">
                  <a:latin typeface="幼圆" panose="02010509060101010101" pitchFamily="49" charset="-122"/>
                  <a:ea typeface="幼圆" panose="02010509060101010101" pitchFamily="49" charset="-122"/>
                  <a:sym typeface="+mn-ea"/>
                </a:rPr>
                <a:t>结合工业级传感器，加上系统平台算法，使各类测量数据更加精准可靠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227506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1131444" y="685796"/>
            <a:ext cx="4203131" cy="699501"/>
            <a:chOff x="716110" y="200988"/>
            <a:chExt cx="4203131" cy="699501"/>
          </a:xfrm>
        </p:grpSpPr>
        <p:sp>
          <p:nvSpPr>
            <p:cNvPr id="54" name="文本框 53"/>
            <p:cNvSpPr txBox="1"/>
            <p:nvPr/>
          </p:nvSpPr>
          <p:spPr>
            <a:xfrm>
              <a:off x="716110" y="200988"/>
              <a:ext cx="4203131" cy="43751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685800"/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3-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案例展示</a:t>
              </a: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</p:cxnSp>
      </p:grpSp>
      <p:pic>
        <p:nvPicPr>
          <p:cNvPr id="2" name="图片 2" descr="u=1558490635,644236679&amp;fm=26&amp;gp=0">
            <a:extLst>
              <a:ext uri="{FF2B5EF4-FFF2-40B4-BE49-F238E27FC236}">
                <a16:creationId xmlns:a16="http://schemas.microsoft.com/office/drawing/2014/main" id="{CB565AD9-6023-9581-5C46-6283AF629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2136775"/>
            <a:ext cx="4979987" cy="32670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5">
            <a:extLst>
              <a:ext uri="{FF2B5EF4-FFF2-40B4-BE49-F238E27FC236}">
                <a16:creationId xmlns:a16="http://schemas.microsoft.com/office/drawing/2014/main" id="{58C072B9-3DF3-630F-6287-FC716B73C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1465" y="2706370"/>
            <a:ext cx="6753225" cy="208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gency FB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gency FB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gency FB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gency FB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gency FB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gency FB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gency FB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gency FB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gency FB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zh-CN" altLang="en-US" b="1">
                <a:solidFill>
                  <a:srgbClr val="0070C0"/>
                </a:solidFill>
              </a:rPr>
              <a:t>安装地点：</a:t>
            </a:r>
            <a:r>
              <a:rPr lang="zh-CN" altLang="en-US"/>
              <a:t>江苏省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b="1">
                <a:solidFill>
                  <a:srgbClr val="0070C0"/>
                </a:solidFill>
              </a:rPr>
              <a:t>需求背景</a:t>
            </a:r>
            <a:r>
              <a:rPr lang="zh-CN" altLang="en-US" b="1"/>
              <a:t>：</a:t>
            </a:r>
            <a:r>
              <a:rPr lang="zh-CN" altLang="zh-CN">
                <a:latin typeface="微软雅黑" panose="020B0503020204020204" pitchFamily="34" charset="-122"/>
                <a:sym typeface="微软雅黑" panose="020B0503020204020204" pitchFamily="34" charset="-122"/>
              </a:rPr>
              <a:t>因农机没有被监管，国家对农机作业补贴没有依据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z="1800" b="1">
                <a:solidFill>
                  <a:srgbClr val="0070C0"/>
                </a:solidFill>
                <a:sym typeface="微软雅黑" panose="020B0503020204020204" pitchFamily="34" charset="-122"/>
              </a:rPr>
              <a:t>实现效果：</a:t>
            </a:r>
            <a:r>
              <a:rPr lang="zh-CN" altLang="zh-CN">
                <a:latin typeface="微软雅黑" panose="020B0503020204020204" pitchFamily="34" charset="-122"/>
                <a:sym typeface="微软雅黑" panose="020B0503020204020204" pitchFamily="34" charset="-122"/>
              </a:rPr>
              <a:t>农机的作业情况实时传到后台，精准计算作业面积，农机手实时拿到补贴。</a:t>
            </a:r>
          </a:p>
        </p:txBody>
      </p:sp>
    </p:spTree>
    <p:extLst>
      <p:ext uri="{BB962C8B-B14F-4D97-AF65-F5344CB8AC3E}">
        <p14:creationId xmlns:p14="http://schemas.microsoft.com/office/powerpoint/2010/main" val="317427167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1131444" y="685796"/>
            <a:ext cx="4203131" cy="699501"/>
            <a:chOff x="716110" y="200988"/>
            <a:chExt cx="4203131" cy="699501"/>
          </a:xfrm>
        </p:grpSpPr>
        <p:sp>
          <p:nvSpPr>
            <p:cNvPr id="54" name="文本框 53"/>
            <p:cNvSpPr txBox="1"/>
            <p:nvPr/>
          </p:nvSpPr>
          <p:spPr>
            <a:xfrm>
              <a:off x="716110" y="200988"/>
              <a:ext cx="4203131" cy="43751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685800"/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3-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案例展示</a:t>
              </a: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</p:cxn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C7B83583-F7E8-4BEA-1B11-AAEAFAC9CB5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8755" y="1922780"/>
            <a:ext cx="4726305" cy="36398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5">
            <a:extLst>
              <a:ext uri="{FF2B5EF4-FFF2-40B4-BE49-F238E27FC236}">
                <a16:creationId xmlns:a16="http://schemas.microsoft.com/office/drawing/2014/main" id="{CECEE430-099C-CDA2-70B5-C554B24D9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710" y="2778125"/>
            <a:ext cx="6753225" cy="208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gency FB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gency FB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gency FB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gency FB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gency FB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gency FB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gency FB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gency FB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gency FB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zh-CN" altLang="en-US" b="1">
                <a:solidFill>
                  <a:srgbClr val="0070C0"/>
                </a:solidFill>
              </a:rPr>
              <a:t>安装地点：</a:t>
            </a:r>
            <a:r>
              <a:rPr lang="zh-CN" altLang="zh-CN" sz="1800">
                <a:latin typeface="微软雅黑" panose="020B0503020204020204" pitchFamily="34" charset="-122"/>
              </a:rPr>
              <a:t>广东省增城市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b="1">
                <a:solidFill>
                  <a:srgbClr val="0070C0"/>
                </a:solidFill>
              </a:rPr>
              <a:t>需求背景</a:t>
            </a:r>
            <a:r>
              <a:rPr lang="zh-CN" altLang="en-US" b="1"/>
              <a:t>：</a:t>
            </a:r>
            <a:r>
              <a:rPr lang="zh-CN" altLang="zh-CN">
                <a:latin typeface="微软雅黑" panose="020B0503020204020204" pitchFamily="34" charset="-122"/>
                <a:sym typeface="微软雅黑" panose="020B0503020204020204" pitchFamily="34" charset="-122"/>
              </a:rPr>
              <a:t>农机没有被监管，国家对农机作业补贴没有依据。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z="1800" b="1">
                <a:solidFill>
                  <a:srgbClr val="0070C0"/>
                </a:solidFill>
                <a:sym typeface="微软雅黑" panose="020B0503020204020204" pitchFamily="34" charset="-122"/>
              </a:rPr>
              <a:t>实现效果：</a:t>
            </a:r>
            <a:r>
              <a:rPr lang="zh-CN" altLang="zh-CN">
                <a:latin typeface="微软雅黑" panose="020B0503020204020204" pitchFamily="34" charset="-122"/>
                <a:sym typeface="微软雅黑" panose="020B0503020204020204" pitchFamily="34" charset="-122"/>
              </a:rPr>
              <a:t>农机的作业情况实时传到后台，精准计算作业面积，建设成华南区域农业作业示范区。</a:t>
            </a:r>
          </a:p>
        </p:txBody>
      </p:sp>
    </p:spTree>
    <p:extLst>
      <p:ext uri="{BB962C8B-B14F-4D97-AF65-F5344CB8AC3E}">
        <p14:creationId xmlns:p14="http://schemas.microsoft.com/office/powerpoint/2010/main" val="326376821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1131444" y="685796"/>
            <a:ext cx="4203131" cy="699501"/>
            <a:chOff x="716110" y="200988"/>
            <a:chExt cx="4203131" cy="699501"/>
          </a:xfrm>
        </p:grpSpPr>
        <p:sp>
          <p:nvSpPr>
            <p:cNvPr id="54" name="文本框 53"/>
            <p:cNvSpPr txBox="1"/>
            <p:nvPr/>
          </p:nvSpPr>
          <p:spPr>
            <a:xfrm>
              <a:off x="716110" y="200988"/>
              <a:ext cx="4203131" cy="43751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685800"/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3-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案例展示</a:t>
              </a: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3" name="文本框 5">
            <a:extLst>
              <a:ext uri="{FF2B5EF4-FFF2-40B4-BE49-F238E27FC236}">
                <a16:creationId xmlns:a16="http://schemas.microsoft.com/office/drawing/2014/main" id="{D09EEAA4-6DD5-91C7-F737-7EFC25F3D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710" y="2348880"/>
            <a:ext cx="6753225" cy="251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gency FB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gency FB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gency FB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gency FB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gency FB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gency FB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gency FB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gency FB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gency FB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zh-CN" altLang="en-US" b="1" dirty="0">
                <a:solidFill>
                  <a:srgbClr val="0070C0"/>
                </a:solidFill>
              </a:rPr>
              <a:t>安装地点：</a:t>
            </a:r>
            <a:r>
              <a:rPr lang="zh-CN" altLang="en-US" sz="1800" dirty="0">
                <a:latin typeface="微软雅黑" panose="020B0503020204020204" pitchFamily="34" charset="-122"/>
              </a:rPr>
              <a:t>新疆石河子</a:t>
            </a:r>
            <a:endParaRPr lang="zh-CN" altLang="zh-CN" sz="1800" dirty="0">
              <a:latin typeface="微软雅黑" panose="020B0503020204020204" pitchFamily="34" charset="-122"/>
            </a:endParaRPr>
          </a:p>
          <a:p>
            <a:pPr eaLnBrk="1" hangingPunct="1">
              <a:lnSpc>
                <a:spcPct val="180000"/>
              </a:lnSpc>
            </a:pPr>
            <a:r>
              <a:rPr lang="zh-CN" altLang="en-US" b="1" dirty="0">
                <a:solidFill>
                  <a:srgbClr val="0070C0"/>
                </a:solidFill>
              </a:rPr>
              <a:t>需求背景</a:t>
            </a:r>
            <a:r>
              <a:rPr lang="zh-CN" altLang="en-US" b="1" dirty="0"/>
              <a:t>：</a:t>
            </a:r>
            <a:r>
              <a:rPr lang="zh-CN" altLang="en-US" b="0" i="0" dirty="0">
                <a:solidFill>
                  <a:srgbClr val="11111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农业行业科技投资</a:t>
            </a:r>
            <a:r>
              <a:rPr lang="en-US" altLang="zh-CN" b="0" i="0" dirty="0">
                <a:solidFill>
                  <a:srgbClr val="11111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2000</a:t>
            </a:r>
            <a:r>
              <a:rPr lang="zh-CN" altLang="en-US" b="0" i="0" dirty="0">
                <a:solidFill>
                  <a:srgbClr val="11111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万多元设立专项，推进了地膜回收机具研发专项</a:t>
            </a:r>
            <a:endParaRPr lang="zh-CN" altLang="zh-CN" dirty="0">
              <a:latin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80000"/>
              </a:lnSpc>
            </a:pPr>
            <a:r>
              <a:rPr lang="zh-CN" altLang="en-US" sz="1800" b="1" dirty="0">
                <a:solidFill>
                  <a:srgbClr val="0070C0"/>
                </a:solidFill>
                <a:sym typeface="微软雅黑" panose="020B0503020204020204" pitchFamily="34" charset="-122"/>
              </a:rPr>
              <a:t>实现效果：</a:t>
            </a:r>
            <a:r>
              <a:rPr lang="zh-CN" altLang="en-US" dirty="0">
                <a:latin typeface="微软雅黑" panose="020B0503020204020204" pitchFamily="34" charset="-122"/>
              </a:rPr>
              <a:t>对农膜的生产、销售、使用、回收、再利用及监管提供完善数据</a:t>
            </a:r>
            <a:endParaRPr lang="zh-CN" altLang="zh-CN" dirty="0"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3413D9E-50F9-A1CE-218C-5CE55293C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33" y="2562639"/>
            <a:ext cx="4520406" cy="251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2670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1131444" y="685796"/>
            <a:ext cx="4203131" cy="699501"/>
            <a:chOff x="716110" y="200988"/>
            <a:chExt cx="4203131" cy="699501"/>
          </a:xfrm>
        </p:grpSpPr>
        <p:sp>
          <p:nvSpPr>
            <p:cNvPr id="54" name="文本框 53"/>
            <p:cNvSpPr txBox="1"/>
            <p:nvPr/>
          </p:nvSpPr>
          <p:spPr>
            <a:xfrm>
              <a:off x="716110" y="200988"/>
              <a:ext cx="4203131" cy="43751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685800"/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4-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支持农机类型</a:t>
              </a: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-</a:t>
              </a: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部分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</p:cxn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2DF0E5CF-0C7B-EF54-7EE9-2B9A5247BC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21" y="1423520"/>
            <a:ext cx="1950567" cy="1539647"/>
          </a:xfrm>
          <a:prstGeom prst="rect">
            <a:avLst/>
          </a:prstGeom>
        </p:spPr>
      </p:pic>
      <p:pic>
        <p:nvPicPr>
          <p:cNvPr id="3" name="图片 2" descr="GR200-D系列-平地机-道路机械-徐工产品站">
            <a:extLst>
              <a:ext uri="{FF2B5EF4-FFF2-40B4-BE49-F238E27FC236}">
                <a16:creationId xmlns:a16="http://schemas.microsoft.com/office/drawing/2014/main" id="{8D909DCF-A9AA-7D31-E3EB-6B5822517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109" y="1507755"/>
            <a:ext cx="227829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 descr="多力犁地机DWG2.5-1产品高清图-工程机械在线">
            <a:extLst>
              <a:ext uri="{FF2B5EF4-FFF2-40B4-BE49-F238E27FC236}">
                <a16:creationId xmlns:a16="http://schemas.microsoft.com/office/drawing/2014/main" id="{359A27D5-90F6-757A-705B-1FD019CD5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405" y="1322998"/>
            <a:ext cx="2202783" cy="17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1C73D60-E264-69A0-192A-40B4D179FC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709" y="1510389"/>
            <a:ext cx="2337841" cy="161815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B48274A-1F1F-F1E6-4DF7-1F23764110DF}"/>
              </a:ext>
            </a:extLst>
          </p:cNvPr>
          <p:cNvSpPr txBox="1"/>
          <p:nvPr/>
        </p:nvSpPr>
        <p:spPr>
          <a:xfrm>
            <a:off x="1489869" y="3059668"/>
            <a:ext cx="9610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i="0" dirty="0">
                <a:solidFill>
                  <a:srgbClr val="666666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拖拉机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91D5F14-252A-53DA-068F-76666A33A43F}"/>
              </a:ext>
            </a:extLst>
          </p:cNvPr>
          <p:cNvSpPr txBox="1"/>
          <p:nvPr/>
        </p:nvSpPr>
        <p:spPr>
          <a:xfrm>
            <a:off x="4226173" y="3059668"/>
            <a:ext cx="13930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i="0" dirty="0">
                <a:solidFill>
                  <a:srgbClr val="666666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平整土地机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1FCECE0-C7CB-567E-6B89-D664B4091A62}"/>
              </a:ext>
            </a:extLst>
          </p:cNvPr>
          <p:cNvSpPr txBox="1"/>
          <p:nvPr/>
        </p:nvSpPr>
        <p:spPr>
          <a:xfrm>
            <a:off x="6818461" y="3082077"/>
            <a:ext cx="1033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i="0" dirty="0">
                <a:solidFill>
                  <a:srgbClr val="666666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插秧机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36F88D3-5E2F-59E9-A225-7BD543F5AAAA}"/>
              </a:ext>
            </a:extLst>
          </p:cNvPr>
          <p:cNvSpPr txBox="1"/>
          <p:nvPr/>
        </p:nvSpPr>
        <p:spPr>
          <a:xfrm>
            <a:off x="9703111" y="3097021"/>
            <a:ext cx="1033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i="0" dirty="0">
                <a:solidFill>
                  <a:srgbClr val="666666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播种机</a:t>
            </a:r>
            <a:endParaRPr lang="zh-CN" altLang="en-US" dirty="0"/>
          </a:p>
        </p:txBody>
      </p:sp>
      <p:pic>
        <p:nvPicPr>
          <p:cNvPr id="14" name="图片 13" descr="沃得飞龙履带式联合收割机|江苏沃得农业机械有限公司 - 农机招商 - 百万农资招商网【8228.TV】">
            <a:extLst>
              <a:ext uri="{FF2B5EF4-FFF2-40B4-BE49-F238E27FC236}">
                <a16:creationId xmlns:a16="http://schemas.microsoft.com/office/drawing/2014/main" id="{A761EB07-73E3-BEB4-BB46-923D5C037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25" y="3489617"/>
            <a:ext cx="3712191" cy="254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5F76E5D1-503B-30D5-4A49-EBF6DF1F48C3}"/>
              </a:ext>
            </a:extLst>
          </p:cNvPr>
          <p:cNvSpPr txBox="1"/>
          <p:nvPr/>
        </p:nvSpPr>
        <p:spPr>
          <a:xfrm>
            <a:off x="1285672" y="6095147"/>
            <a:ext cx="1033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6666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收割</a:t>
            </a:r>
            <a:r>
              <a:rPr lang="zh-CN" altLang="en-US" b="1" i="0" dirty="0">
                <a:solidFill>
                  <a:srgbClr val="666666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机</a:t>
            </a:r>
            <a:endParaRPr lang="zh-CN" altLang="en-US" dirty="0"/>
          </a:p>
        </p:txBody>
      </p:sp>
      <p:pic>
        <p:nvPicPr>
          <p:cNvPr id="16" name="图片 15" descr="中天1GXLZ-90旋耕机-中天旋耕机-报价、补贴和图片">
            <a:extLst>
              <a:ext uri="{FF2B5EF4-FFF2-40B4-BE49-F238E27FC236}">
                <a16:creationId xmlns:a16="http://schemas.microsoft.com/office/drawing/2014/main" id="{E0A48CA9-84B2-D825-F356-9656186E7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109" y="3831412"/>
            <a:ext cx="2560232" cy="196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03739132-26FD-35C1-2344-EBA258757BA8}"/>
              </a:ext>
            </a:extLst>
          </p:cNvPr>
          <p:cNvSpPr txBox="1"/>
          <p:nvPr/>
        </p:nvSpPr>
        <p:spPr>
          <a:xfrm>
            <a:off x="4658221" y="6089812"/>
            <a:ext cx="1033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i="0" dirty="0">
                <a:solidFill>
                  <a:srgbClr val="666666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旋耕机</a:t>
            </a:r>
            <a:endParaRPr lang="zh-CN" altLang="en-US" dirty="0"/>
          </a:p>
        </p:txBody>
      </p:sp>
      <p:pic>
        <p:nvPicPr>
          <p:cNvPr id="3074" name="Picture 2" descr="极飞无人机,极飞植保机,2020款极飞机(第11页)_大山谷图库">
            <a:extLst>
              <a:ext uri="{FF2B5EF4-FFF2-40B4-BE49-F238E27FC236}">
                <a16:creationId xmlns:a16="http://schemas.microsoft.com/office/drawing/2014/main" id="{70AE3090-16AF-ED1F-51B0-6E0F5137A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999" y="3171176"/>
            <a:ext cx="3984745" cy="305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E50585F3-55C4-448F-33E5-70561627A063}"/>
              </a:ext>
            </a:extLst>
          </p:cNvPr>
          <p:cNvSpPr txBox="1"/>
          <p:nvPr/>
        </p:nvSpPr>
        <p:spPr>
          <a:xfrm>
            <a:off x="7754565" y="6087253"/>
            <a:ext cx="1033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6666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植保</a:t>
            </a:r>
            <a:r>
              <a:rPr lang="zh-CN" altLang="en-US" b="1" i="0" dirty="0">
                <a:solidFill>
                  <a:srgbClr val="666666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机</a:t>
            </a:r>
            <a:endParaRPr lang="zh-CN" altLang="en-US" dirty="0"/>
          </a:p>
        </p:txBody>
      </p:sp>
      <p:pic>
        <p:nvPicPr>
          <p:cNvPr id="19" name="图片 18" descr="光大1CMJ-2.0残膜回收机-西部农机网">
            <a:extLst>
              <a:ext uri="{FF2B5EF4-FFF2-40B4-BE49-F238E27FC236}">
                <a16:creationId xmlns:a16="http://schemas.microsoft.com/office/drawing/2014/main" id="{9B76467C-C5B6-D0AB-4B88-3206B894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256" y="3831412"/>
            <a:ext cx="2204202" cy="18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5BE85DAB-2F82-3D6C-E24F-AC8DFB7DBFAD}"/>
              </a:ext>
            </a:extLst>
          </p:cNvPr>
          <p:cNvSpPr txBox="1"/>
          <p:nvPr/>
        </p:nvSpPr>
        <p:spPr>
          <a:xfrm>
            <a:off x="10317070" y="6081279"/>
            <a:ext cx="14413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6666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残膜回收</a:t>
            </a:r>
            <a:r>
              <a:rPr lang="zh-CN" altLang="en-US" b="1" i="0" dirty="0">
                <a:solidFill>
                  <a:srgbClr val="666666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机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137844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" y="-11430"/>
            <a:ext cx="12192000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439392" y="3416548"/>
            <a:ext cx="3319244" cy="1230666"/>
            <a:chOff x="4615322" y="2848154"/>
            <a:chExt cx="2935705" cy="1230666"/>
          </a:xfrm>
        </p:grpSpPr>
        <p:sp>
          <p:nvSpPr>
            <p:cNvPr id="6" name="文本框 5"/>
            <p:cNvSpPr txBox="1"/>
            <p:nvPr/>
          </p:nvSpPr>
          <p:spPr>
            <a:xfrm>
              <a:off x="4654517" y="3118898"/>
              <a:ext cx="28561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dirty="0"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THANK YOU</a:t>
              </a:r>
              <a:endParaRPr lang="zh-CN" altLang="en-US" sz="4000" dirty="0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4615322" y="2848154"/>
              <a:ext cx="293570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4615322" y="4078820"/>
              <a:ext cx="293570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/>
          <p:cNvGrpSpPr/>
          <p:nvPr/>
        </p:nvGrpSpPr>
        <p:grpSpPr>
          <a:xfrm>
            <a:off x="4419239" y="2142310"/>
            <a:ext cx="3358284" cy="1139587"/>
            <a:chOff x="4677186" y="4980795"/>
            <a:chExt cx="2806521" cy="952354"/>
          </a:xfrm>
        </p:grpSpPr>
        <p:sp>
          <p:nvSpPr>
            <p:cNvPr id="27" name="任意多边形 26"/>
            <p:cNvSpPr/>
            <p:nvPr/>
          </p:nvSpPr>
          <p:spPr>
            <a:xfrm>
              <a:off x="5045798" y="4980795"/>
              <a:ext cx="999634" cy="952354"/>
            </a:xfrm>
            <a:custGeom>
              <a:avLst/>
              <a:gdLst/>
              <a:ahLst/>
              <a:cxnLst/>
              <a:rect l="l" t="t" r="r" b="b"/>
              <a:pathLst>
                <a:path w="999634" h="952354">
                  <a:moveTo>
                    <a:pt x="228709" y="0"/>
                  </a:moveTo>
                  <a:lnTo>
                    <a:pt x="434276" y="27689"/>
                  </a:lnTo>
                  <a:cubicBezTo>
                    <a:pt x="424722" y="51067"/>
                    <a:pt x="414714" y="74263"/>
                    <a:pt x="404250" y="97277"/>
                  </a:cubicBezTo>
                  <a:cubicBezTo>
                    <a:pt x="393787" y="120290"/>
                    <a:pt x="383414" y="142757"/>
                    <a:pt x="373132" y="164678"/>
                  </a:cubicBezTo>
                  <a:lnTo>
                    <a:pt x="512887" y="164678"/>
                  </a:lnTo>
                  <a:lnTo>
                    <a:pt x="512887" y="595955"/>
                  </a:lnTo>
                  <a:lnTo>
                    <a:pt x="651449" y="553693"/>
                  </a:lnTo>
                  <a:cubicBezTo>
                    <a:pt x="667645" y="590642"/>
                    <a:pt x="682656" y="629686"/>
                    <a:pt x="696482" y="670825"/>
                  </a:cubicBezTo>
                  <a:cubicBezTo>
                    <a:pt x="710307" y="711964"/>
                    <a:pt x="722036" y="752101"/>
                    <a:pt x="731668" y="791237"/>
                  </a:cubicBezTo>
                  <a:lnTo>
                    <a:pt x="731668" y="485198"/>
                  </a:lnTo>
                  <a:lnTo>
                    <a:pt x="539141" y="485198"/>
                  </a:lnTo>
                  <a:lnTo>
                    <a:pt x="539141" y="291374"/>
                  </a:lnTo>
                  <a:lnTo>
                    <a:pt x="731668" y="291374"/>
                  </a:lnTo>
                  <a:lnTo>
                    <a:pt x="731668" y="11568"/>
                  </a:lnTo>
                  <a:lnTo>
                    <a:pt x="922396" y="11568"/>
                  </a:lnTo>
                  <a:lnTo>
                    <a:pt x="922396" y="291374"/>
                  </a:lnTo>
                  <a:lnTo>
                    <a:pt x="999634" y="291374"/>
                  </a:lnTo>
                  <a:lnTo>
                    <a:pt x="999634" y="485198"/>
                  </a:lnTo>
                  <a:lnTo>
                    <a:pt x="922396" y="485198"/>
                  </a:lnTo>
                  <a:lnTo>
                    <a:pt x="922396" y="952354"/>
                  </a:lnTo>
                  <a:lnTo>
                    <a:pt x="731668" y="952354"/>
                  </a:lnTo>
                  <a:lnTo>
                    <a:pt x="731668" y="900474"/>
                  </a:lnTo>
                  <a:lnTo>
                    <a:pt x="591649" y="945631"/>
                  </a:lnTo>
                  <a:cubicBezTo>
                    <a:pt x="586908" y="903402"/>
                    <a:pt x="577428" y="853521"/>
                    <a:pt x="563207" y="795989"/>
                  </a:cubicBezTo>
                  <a:cubicBezTo>
                    <a:pt x="548986" y="738457"/>
                    <a:pt x="532213" y="681992"/>
                    <a:pt x="512887" y="626594"/>
                  </a:cubicBezTo>
                  <a:lnTo>
                    <a:pt x="512887" y="952354"/>
                  </a:lnTo>
                  <a:lnTo>
                    <a:pt x="177704" y="952354"/>
                  </a:lnTo>
                  <a:lnTo>
                    <a:pt x="190858" y="928134"/>
                  </a:lnTo>
                  <a:lnTo>
                    <a:pt x="0" y="928134"/>
                  </a:lnTo>
                  <a:lnTo>
                    <a:pt x="0" y="756352"/>
                  </a:lnTo>
                  <a:lnTo>
                    <a:pt x="59841" y="756352"/>
                  </a:lnTo>
                  <a:lnTo>
                    <a:pt x="59841" y="164678"/>
                  </a:lnTo>
                  <a:lnTo>
                    <a:pt x="193770" y="164678"/>
                  </a:lnTo>
                  <a:cubicBezTo>
                    <a:pt x="201776" y="135956"/>
                    <a:pt x="208691" y="107417"/>
                    <a:pt x="214514" y="79060"/>
                  </a:cubicBezTo>
                  <a:cubicBezTo>
                    <a:pt x="220338" y="50703"/>
                    <a:pt x="225069" y="24350"/>
                    <a:pt x="228709" y="0"/>
                  </a:cubicBezTo>
                  <a:close/>
                  <a:moveTo>
                    <a:pt x="228709" y="326259"/>
                  </a:moveTo>
                  <a:lnTo>
                    <a:pt x="228709" y="371618"/>
                  </a:lnTo>
                  <a:lnTo>
                    <a:pt x="341105" y="371618"/>
                  </a:lnTo>
                  <a:lnTo>
                    <a:pt x="341105" y="326259"/>
                  </a:lnTo>
                  <a:lnTo>
                    <a:pt x="228709" y="326259"/>
                  </a:lnTo>
                  <a:close/>
                  <a:moveTo>
                    <a:pt x="228709" y="514254"/>
                  </a:moveTo>
                  <a:lnTo>
                    <a:pt x="228709" y="561070"/>
                  </a:lnTo>
                  <a:lnTo>
                    <a:pt x="341105" y="561070"/>
                  </a:lnTo>
                  <a:lnTo>
                    <a:pt x="341105" y="514254"/>
                  </a:lnTo>
                  <a:lnTo>
                    <a:pt x="228709" y="514254"/>
                  </a:lnTo>
                  <a:close/>
                  <a:moveTo>
                    <a:pt x="228709" y="703706"/>
                  </a:moveTo>
                  <a:lnTo>
                    <a:pt x="228709" y="756352"/>
                  </a:lnTo>
                  <a:lnTo>
                    <a:pt x="341105" y="756352"/>
                  </a:lnTo>
                  <a:lnTo>
                    <a:pt x="341105" y="703706"/>
                  </a:lnTo>
                  <a:lnTo>
                    <a:pt x="228709" y="703706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6484073" y="4980795"/>
              <a:ext cx="999634" cy="952354"/>
            </a:xfrm>
            <a:custGeom>
              <a:avLst/>
              <a:gdLst/>
              <a:ahLst/>
              <a:cxnLst/>
              <a:rect l="l" t="t" r="r" b="b"/>
              <a:pathLst>
                <a:path w="999634" h="952354">
                  <a:moveTo>
                    <a:pt x="228709" y="0"/>
                  </a:moveTo>
                  <a:lnTo>
                    <a:pt x="434276" y="27689"/>
                  </a:lnTo>
                  <a:cubicBezTo>
                    <a:pt x="424722" y="51067"/>
                    <a:pt x="414713" y="74263"/>
                    <a:pt x="404250" y="97277"/>
                  </a:cubicBezTo>
                  <a:cubicBezTo>
                    <a:pt x="393786" y="120290"/>
                    <a:pt x="383414" y="142757"/>
                    <a:pt x="373132" y="164678"/>
                  </a:cubicBezTo>
                  <a:lnTo>
                    <a:pt x="512887" y="164678"/>
                  </a:lnTo>
                  <a:lnTo>
                    <a:pt x="512887" y="595955"/>
                  </a:lnTo>
                  <a:lnTo>
                    <a:pt x="651449" y="553693"/>
                  </a:lnTo>
                  <a:cubicBezTo>
                    <a:pt x="667645" y="590642"/>
                    <a:pt x="682656" y="629686"/>
                    <a:pt x="696482" y="670825"/>
                  </a:cubicBezTo>
                  <a:cubicBezTo>
                    <a:pt x="710307" y="711964"/>
                    <a:pt x="722036" y="752101"/>
                    <a:pt x="731668" y="791237"/>
                  </a:cubicBezTo>
                  <a:lnTo>
                    <a:pt x="731668" y="485198"/>
                  </a:lnTo>
                  <a:lnTo>
                    <a:pt x="539141" y="485198"/>
                  </a:lnTo>
                  <a:lnTo>
                    <a:pt x="539141" y="291374"/>
                  </a:lnTo>
                  <a:lnTo>
                    <a:pt x="731668" y="291374"/>
                  </a:lnTo>
                  <a:lnTo>
                    <a:pt x="731668" y="11568"/>
                  </a:lnTo>
                  <a:lnTo>
                    <a:pt x="922395" y="11568"/>
                  </a:lnTo>
                  <a:lnTo>
                    <a:pt x="922395" y="291374"/>
                  </a:lnTo>
                  <a:lnTo>
                    <a:pt x="999634" y="291374"/>
                  </a:lnTo>
                  <a:lnTo>
                    <a:pt x="999634" y="485198"/>
                  </a:lnTo>
                  <a:lnTo>
                    <a:pt x="922395" y="485198"/>
                  </a:lnTo>
                  <a:lnTo>
                    <a:pt x="922395" y="952354"/>
                  </a:lnTo>
                  <a:lnTo>
                    <a:pt x="731668" y="952354"/>
                  </a:lnTo>
                  <a:lnTo>
                    <a:pt x="731668" y="900474"/>
                  </a:lnTo>
                  <a:lnTo>
                    <a:pt x="591649" y="945631"/>
                  </a:lnTo>
                  <a:cubicBezTo>
                    <a:pt x="586909" y="903402"/>
                    <a:pt x="577428" y="853521"/>
                    <a:pt x="563207" y="795989"/>
                  </a:cubicBezTo>
                  <a:cubicBezTo>
                    <a:pt x="548986" y="738457"/>
                    <a:pt x="532213" y="681992"/>
                    <a:pt x="512887" y="626594"/>
                  </a:cubicBezTo>
                  <a:lnTo>
                    <a:pt x="512887" y="952354"/>
                  </a:lnTo>
                  <a:lnTo>
                    <a:pt x="177704" y="952354"/>
                  </a:lnTo>
                  <a:lnTo>
                    <a:pt x="190858" y="928134"/>
                  </a:lnTo>
                  <a:lnTo>
                    <a:pt x="0" y="928134"/>
                  </a:lnTo>
                  <a:lnTo>
                    <a:pt x="0" y="756352"/>
                  </a:lnTo>
                  <a:lnTo>
                    <a:pt x="59841" y="756352"/>
                  </a:lnTo>
                  <a:lnTo>
                    <a:pt x="59841" y="164678"/>
                  </a:lnTo>
                  <a:lnTo>
                    <a:pt x="193770" y="164678"/>
                  </a:lnTo>
                  <a:cubicBezTo>
                    <a:pt x="201777" y="135956"/>
                    <a:pt x="208691" y="107417"/>
                    <a:pt x="214514" y="79060"/>
                  </a:cubicBezTo>
                  <a:cubicBezTo>
                    <a:pt x="220337" y="50703"/>
                    <a:pt x="225069" y="24350"/>
                    <a:pt x="228709" y="0"/>
                  </a:cubicBezTo>
                  <a:close/>
                  <a:moveTo>
                    <a:pt x="228709" y="326259"/>
                  </a:moveTo>
                  <a:lnTo>
                    <a:pt x="228709" y="371618"/>
                  </a:lnTo>
                  <a:lnTo>
                    <a:pt x="341105" y="371618"/>
                  </a:lnTo>
                  <a:lnTo>
                    <a:pt x="341105" y="326259"/>
                  </a:lnTo>
                  <a:lnTo>
                    <a:pt x="228709" y="326259"/>
                  </a:lnTo>
                  <a:close/>
                  <a:moveTo>
                    <a:pt x="228709" y="514254"/>
                  </a:moveTo>
                  <a:lnTo>
                    <a:pt x="228709" y="561070"/>
                  </a:lnTo>
                  <a:lnTo>
                    <a:pt x="341105" y="561070"/>
                  </a:lnTo>
                  <a:lnTo>
                    <a:pt x="341105" y="514254"/>
                  </a:lnTo>
                  <a:lnTo>
                    <a:pt x="228709" y="514254"/>
                  </a:lnTo>
                  <a:close/>
                  <a:moveTo>
                    <a:pt x="228709" y="703706"/>
                  </a:moveTo>
                  <a:lnTo>
                    <a:pt x="228709" y="756352"/>
                  </a:lnTo>
                  <a:lnTo>
                    <a:pt x="341105" y="756352"/>
                  </a:lnTo>
                  <a:lnTo>
                    <a:pt x="341105" y="703706"/>
                  </a:lnTo>
                  <a:lnTo>
                    <a:pt x="228709" y="703706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4716535" y="4990905"/>
              <a:ext cx="351145" cy="375990"/>
            </a:xfrm>
            <a:custGeom>
              <a:avLst/>
              <a:gdLst/>
              <a:ahLst/>
              <a:cxnLst/>
              <a:rect l="l" t="t" r="r" b="b"/>
              <a:pathLst>
                <a:path w="351145" h="375990">
                  <a:moveTo>
                    <a:pt x="138396" y="0"/>
                  </a:moveTo>
                  <a:cubicBezTo>
                    <a:pt x="175734" y="39287"/>
                    <a:pt x="214638" y="82036"/>
                    <a:pt x="255106" y="128245"/>
                  </a:cubicBezTo>
                  <a:cubicBezTo>
                    <a:pt x="295574" y="174454"/>
                    <a:pt x="327587" y="215745"/>
                    <a:pt x="351145" y="252118"/>
                  </a:cubicBezTo>
                  <a:lnTo>
                    <a:pt x="202453" y="375990"/>
                  </a:lnTo>
                  <a:cubicBezTo>
                    <a:pt x="181283" y="338737"/>
                    <a:pt x="151554" y="295564"/>
                    <a:pt x="113264" y="246470"/>
                  </a:cubicBezTo>
                  <a:cubicBezTo>
                    <a:pt x="74975" y="197377"/>
                    <a:pt x="37220" y="151653"/>
                    <a:pt x="0" y="109300"/>
                  </a:cubicBezTo>
                  <a:lnTo>
                    <a:pt x="138396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6154808" y="4990905"/>
              <a:ext cx="351146" cy="375990"/>
            </a:xfrm>
            <a:custGeom>
              <a:avLst/>
              <a:gdLst/>
              <a:ahLst/>
              <a:cxnLst/>
              <a:rect l="l" t="t" r="r" b="b"/>
              <a:pathLst>
                <a:path w="351146" h="375990">
                  <a:moveTo>
                    <a:pt x="138397" y="0"/>
                  </a:moveTo>
                  <a:cubicBezTo>
                    <a:pt x="175735" y="39287"/>
                    <a:pt x="214639" y="82036"/>
                    <a:pt x="255107" y="128245"/>
                  </a:cubicBezTo>
                  <a:cubicBezTo>
                    <a:pt x="295575" y="174454"/>
                    <a:pt x="327588" y="215745"/>
                    <a:pt x="351146" y="252118"/>
                  </a:cubicBezTo>
                  <a:lnTo>
                    <a:pt x="202454" y="375990"/>
                  </a:lnTo>
                  <a:cubicBezTo>
                    <a:pt x="181284" y="338737"/>
                    <a:pt x="151555" y="295564"/>
                    <a:pt x="113265" y="246470"/>
                  </a:cubicBezTo>
                  <a:cubicBezTo>
                    <a:pt x="74976" y="197377"/>
                    <a:pt x="37221" y="151653"/>
                    <a:pt x="0" y="109300"/>
                  </a:cubicBezTo>
                  <a:lnTo>
                    <a:pt x="13839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4677186" y="5426645"/>
              <a:ext cx="310228" cy="506504"/>
            </a:xfrm>
            <a:custGeom>
              <a:avLst/>
              <a:gdLst/>
              <a:ahLst/>
              <a:cxnLst/>
              <a:rect l="l" t="t" r="r" b="b"/>
              <a:pathLst>
                <a:path w="310228" h="506504">
                  <a:moveTo>
                    <a:pt x="0" y="0"/>
                  </a:moveTo>
                  <a:lnTo>
                    <a:pt x="310228" y="0"/>
                  </a:lnTo>
                  <a:lnTo>
                    <a:pt x="310228" y="506504"/>
                  </a:lnTo>
                  <a:lnTo>
                    <a:pt x="128244" y="506504"/>
                  </a:lnTo>
                  <a:lnTo>
                    <a:pt x="128244" y="202569"/>
                  </a:lnTo>
                  <a:lnTo>
                    <a:pt x="0" y="2025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6115461" y="5426645"/>
              <a:ext cx="310228" cy="506504"/>
            </a:xfrm>
            <a:custGeom>
              <a:avLst/>
              <a:gdLst/>
              <a:ahLst/>
              <a:cxnLst/>
              <a:rect l="l" t="t" r="r" b="b"/>
              <a:pathLst>
                <a:path w="310228" h="506504">
                  <a:moveTo>
                    <a:pt x="0" y="0"/>
                  </a:moveTo>
                  <a:lnTo>
                    <a:pt x="310228" y="0"/>
                  </a:lnTo>
                  <a:lnTo>
                    <a:pt x="310228" y="506504"/>
                  </a:lnTo>
                  <a:lnTo>
                    <a:pt x="128244" y="506504"/>
                  </a:lnTo>
                  <a:lnTo>
                    <a:pt x="128244" y="202569"/>
                  </a:lnTo>
                  <a:lnTo>
                    <a:pt x="0" y="2025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" y="14605"/>
            <a:ext cx="12192000" cy="6858000"/>
          </a:xfrm>
          <a:prstGeom prst="rect">
            <a:avLst/>
          </a:prstGeom>
        </p:spPr>
      </p:pic>
      <p:sp>
        <p:nvSpPr>
          <p:cNvPr id="3" name="文本框 13"/>
          <p:cNvSpPr txBox="1">
            <a:spLocks noChangeArrowheads="1"/>
          </p:cNvSpPr>
          <p:nvPr/>
        </p:nvSpPr>
        <p:spPr bwMode="auto">
          <a:xfrm>
            <a:off x="3847665" y="2716923"/>
            <a:ext cx="38415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700">
                <a:latin typeface="Helvetica" pitchFamily="34" charset="0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zh-CN" sz="60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CONTENT</a:t>
            </a:r>
            <a:endParaRPr lang="zh-CN" altLang="en-US" sz="60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240385" y="968202"/>
            <a:ext cx="1719268" cy="1075411"/>
            <a:chOff x="7789473" y="970953"/>
            <a:chExt cx="1719268" cy="1075411"/>
          </a:xfrm>
        </p:grpSpPr>
        <p:sp>
          <p:nvSpPr>
            <p:cNvPr id="13" name="矩形 12"/>
            <p:cNvSpPr/>
            <p:nvPr/>
          </p:nvSpPr>
          <p:spPr>
            <a:xfrm>
              <a:off x="7887784" y="1523144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800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政策</a:t>
              </a:r>
              <a:r>
                <a:rPr lang="zh-CN" altLang="zh-CN" sz="2800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背景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7789473" y="970953"/>
              <a:ext cx="942975" cy="523220"/>
              <a:chOff x="6095999" y="654444"/>
              <a:chExt cx="942975" cy="523220"/>
            </a:xfrm>
          </p:grpSpPr>
          <p:sp>
            <p:nvSpPr>
              <p:cNvPr id="8" name="矩形: 圆角 31"/>
              <p:cNvSpPr/>
              <p:nvPr/>
            </p:nvSpPr>
            <p:spPr>
              <a:xfrm>
                <a:off x="6095999" y="752475"/>
                <a:ext cx="942975" cy="352425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6107209" y="654444"/>
                <a:ext cx="729943" cy="523220"/>
                <a:chOff x="943942" y="2688081"/>
                <a:chExt cx="729943" cy="523220"/>
              </a:xfrm>
            </p:grpSpPr>
            <p:sp>
              <p:nvSpPr>
                <p:cNvPr id="10" name="文本框 9"/>
                <p:cNvSpPr txBox="1"/>
                <p:nvPr/>
              </p:nvSpPr>
              <p:spPr>
                <a:xfrm>
                  <a:off x="943942" y="2688081"/>
                  <a:ext cx="62709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800" b="1" kern="2000" dirty="0">
                      <a:solidFill>
                        <a:schemeClr val="bg1"/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01</a:t>
                  </a:r>
                  <a:endParaRPr lang="zh-CN" altLang="en-US" sz="2800" b="1" kern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1" name="直接连接符 10"/>
                <p:cNvCxnSpPr/>
                <p:nvPr/>
              </p:nvCxnSpPr>
              <p:spPr>
                <a:xfrm flipH="1">
                  <a:off x="1533600" y="2844000"/>
                  <a:ext cx="140285" cy="22320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4" name="组合 13"/>
          <p:cNvGrpSpPr/>
          <p:nvPr/>
        </p:nvGrpSpPr>
        <p:grpSpPr>
          <a:xfrm>
            <a:off x="8240384" y="2281059"/>
            <a:ext cx="1779593" cy="1117526"/>
            <a:chOff x="7789473" y="2222427"/>
            <a:chExt cx="1779593" cy="1117526"/>
          </a:xfrm>
        </p:grpSpPr>
        <p:grpSp>
          <p:nvGrpSpPr>
            <p:cNvPr id="15" name="组合 14"/>
            <p:cNvGrpSpPr/>
            <p:nvPr/>
          </p:nvGrpSpPr>
          <p:grpSpPr>
            <a:xfrm>
              <a:off x="7789473" y="2222427"/>
              <a:ext cx="942975" cy="523220"/>
              <a:chOff x="6095999" y="2071235"/>
              <a:chExt cx="942975" cy="523220"/>
            </a:xfrm>
          </p:grpSpPr>
          <p:sp>
            <p:nvSpPr>
              <p:cNvPr id="19" name="矩形: 圆角 39"/>
              <p:cNvSpPr/>
              <p:nvPr/>
            </p:nvSpPr>
            <p:spPr>
              <a:xfrm>
                <a:off x="6095999" y="2162175"/>
                <a:ext cx="942975" cy="352425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grpSp>
            <p:nvGrpSpPr>
              <p:cNvPr id="20" name="组合 19"/>
              <p:cNvGrpSpPr/>
              <p:nvPr/>
            </p:nvGrpSpPr>
            <p:grpSpPr>
              <a:xfrm>
                <a:off x="6107209" y="2071235"/>
                <a:ext cx="765564" cy="523220"/>
                <a:chOff x="3673121" y="2688081"/>
                <a:chExt cx="765564" cy="523220"/>
              </a:xfrm>
            </p:grpSpPr>
            <p:sp>
              <p:nvSpPr>
                <p:cNvPr id="21" name="文本框 20"/>
                <p:cNvSpPr txBox="1"/>
                <p:nvPr/>
              </p:nvSpPr>
              <p:spPr>
                <a:xfrm>
                  <a:off x="3673121" y="2688081"/>
                  <a:ext cx="62709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>
                    <a:defRPr sz="2800" b="1" kern="2000">
                      <a:solidFill>
                        <a:schemeClr val="tx2"/>
                      </a:solidFill>
                      <a:latin typeface="Helvetica" pitchFamily="34" charset="0"/>
                    </a:defRPr>
                  </a:lvl1pPr>
                </a:lstStyle>
                <a:p>
                  <a:r>
                    <a:rPr lang="en-US" altLang="zh-CN" dirty="0">
                      <a:solidFill>
                        <a:schemeClr val="bg1"/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02</a:t>
                  </a:r>
                  <a:endParaRPr lang="zh-CN" altLang="en-US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22" name="直接连接符 21"/>
                <p:cNvCxnSpPr/>
                <p:nvPr/>
              </p:nvCxnSpPr>
              <p:spPr>
                <a:xfrm flipH="1">
                  <a:off x="4298400" y="2844000"/>
                  <a:ext cx="140285" cy="22320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" name="矩形 17"/>
            <p:cNvSpPr/>
            <p:nvPr/>
          </p:nvSpPr>
          <p:spPr>
            <a:xfrm>
              <a:off x="7948109" y="2816733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800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解决方案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695526" y="3529855"/>
            <a:ext cx="1930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目录 </a:t>
            </a:r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&gt;&gt;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8265524" y="3733067"/>
            <a:ext cx="1719268" cy="1075411"/>
            <a:chOff x="7789473" y="970953"/>
            <a:chExt cx="1719268" cy="1075411"/>
          </a:xfrm>
        </p:grpSpPr>
        <p:sp>
          <p:nvSpPr>
            <p:cNvPr id="33" name="矩形 32"/>
            <p:cNvSpPr/>
            <p:nvPr/>
          </p:nvSpPr>
          <p:spPr>
            <a:xfrm>
              <a:off x="7887784" y="1523144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800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案例展示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7789473" y="970953"/>
              <a:ext cx="942975" cy="523220"/>
              <a:chOff x="6095999" y="654444"/>
              <a:chExt cx="942975" cy="523220"/>
            </a:xfrm>
          </p:grpSpPr>
          <p:sp>
            <p:nvSpPr>
              <p:cNvPr id="35" name="矩形: 圆角 31"/>
              <p:cNvSpPr/>
              <p:nvPr/>
            </p:nvSpPr>
            <p:spPr>
              <a:xfrm>
                <a:off x="6095999" y="752475"/>
                <a:ext cx="942975" cy="352425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grpSp>
            <p:nvGrpSpPr>
              <p:cNvPr id="36" name="组合 35"/>
              <p:cNvGrpSpPr/>
              <p:nvPr/>
            </p:nvGrpSpPr>
            <p:grpSpPr>
              <a:xfrm>
                <a:off x="6107209" y="654444"/>
                <a:ext cx="729943" cy="523220"/>
                <a:chOff x="943942" y="2688081"/>
                <a:chExt cx="729943" cy="523220"/>
              </a:xfrm>
            </p:grpSpPr>
            <p:sp>
              <p:nvSpPr>
                <p:cNvPr id="37" name="文本框 36"/>
                <p:cNvSpPr txBox="1"/>
                <p:nvPr/>
              </p:nvSpPr>
              <p:spPr>
                <a:xfrm>
                  <a:off x="943942" y="2688081"/>
                  <a:ext cx="62709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800" b="1" kern="2000" dirty="0">
                      <a:solidFill>
                        <a:schemeClr val="bg1"/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03</a:t>
                  </a:r>
                  <a:endParaRPr lang="zh-CN" altLang="en-US" sz="2800" b="1" kern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38" name="直接连接符 37"/>
                <p:cNvCxnSpPr/>
                <p:nvPr/>
              </p:nvCxnSpPr>
              <p:spPr>
                <a:xfrm flipH="1">
                  <a:off x="1533600" y="2844000"/>
                  <a:ext cx="140285" cy="22320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" name="组合 5"/>
          <p:cNvGrpSpPr/>
          <p:nvPr/>
        </p:nvGrpSpPr>
        <p:grpSpPr>
          <a:xfrm>
            <a:off x="8330929" y="5151657"/>
            <a:ext cx="2437413" cy="1075411"/>
            <a:chOff x="7789473" y="970953"/>
            <a:chExt cx="2437413" cy="1075411"/>
          </a:xfrm>
        </p:grpSpPr>
        <p:sp>
          <p:nvSpPr>
            <p:cNvPr id="12" name="矩形 11"/>
            <p:cNvSpPr/>
            <p:nvPr/>
          </p:nvSpPr>
          <p:spPr>
            <a:xfrm>
              <a:off x="7887784" y="1523144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800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支持农机类型</a:t>
              </a: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7789473" y="970953"/>
              <a:ext cx="942975" cy="523220"/>
              <a:chOff x="6095999" y="654444"/>
              <a:chExt cx="942975" cy="523220"/>
            </a:xfrm>
          </p:grpSpPr>
          <p:sp>
            <p:nvSpPr>
              <p:cNvPr id="17" name="矩形: 圆角 31"/>
              <p:cNvSpPr/>
              <p:nvPr/>
            </p:nvSpPr>
            <p:spPr>
              <a:xfrm>
                <a:off x="6095999" y="752475"/>
                <a:ext cx="942975" cy="352425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>
                <a:off x="6107209" y="654444"/>
                <a:ext cx="729943" cy="523220"/>
                <a:chOff x="943942" y="2688081"/>
                <a:chExt cx="729943" cy="523220"/>
              </a:xfrm>
            </p:grpSpPr>
            <p:sp>
              <p:nvSpPr>
                <p:cNvPr id="24" name="文本框 23"/>
                <p:cNvSpPr txBox="1"/>
                <p:nvPr/>
              </p:nvSpPr>
              <p:spPr>
                <a:xfrm>
                  <a:off x="943942" y="2688081"/>
                  <a:ext cx="62709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800" b="1" kern="2000" dirty="0">
                      <a:solidFill>
                        <a:schemeClr val="bg1"/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04</a:t>
                  </a:r>
                  <a:endParaRPr lang="zh-CN" altLang="en-US" sz="2800" b="1" kern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25" name="直接连接符 24"/>
                <p:cNvCxnSpPr/>
                <p:nvPr/>
              </p:nvCxnSpPr>
              <p:spPr>
                <a:xfrm flipH="1">
                  <a:off x="1533600" y="2844000"/>
                  <a:ext cx="140285" cy="22320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1131444" y="685796"/>
            <a:ext cx="4203131" cy="699501"/>
            <a:chOff x="716110" y="200988"/>
            <a:chExt cx="4203131" cy="699501"/>
          </a:xfrm>
        </p:grpSpPr>
        <p:sp>
          <p:nvSpPr>
            <p:cNvPr id="54" name="文本框 53"/>
            <p:cNvSpPr txBox="1"/>
            <p:nvPr/>
          </p:nvSpPr>
          <p:spPr>
            <a:xfrm>
              <a:off x="716110" y="200988"/>
              <a:ext cx="4203131" cy="43751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685800"/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1-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政策背景</a:t>
              </a: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2" name="Freeform 34">
            <a:extLst>
              <a:ext uri="{FF2B5EF4-FFF2-40B4-BE49-F238E27FC236}">
                <a16:creationId xmlns:a16="http://schemas.microsoft.com/office/drawing/2014/main" id="{C913958C-C45A-8BD4-053D-14C62D56378B}"/>
              </a:ext>
            </a:extLst>
          </p:cNvPr>
          <p:cNvSpPr>
            <a:spLocks noEditPoints="1"/>
          </p:cNvSpPr>
          <p:nvPr/>
        </p:nvSpPr>
        <p:spPr bwMode="auto">
          <a:xfrm>
            <a:off x="7467599" y="4826915"/>
            <a:ext cx="318438" cy="317226"/>
          </a:xfrm>
          <a:custGeom>
            <a:avLst/>
            <a:gdLst>
              <a:gd name="T0" fmla="*/ 459 w 508"/>
              <a:gd name="T1" fmla="*/ 434 h 503"/>
              <a:gd name="T2" fmla="*/ 407 w 508"/>
              <a:gd name="T3" fmla="*/ 434 h 503"/>
              <a:gd name="T4" fmla="*/ 490 w 508"/>
              <a:gd name="T5" fmla="*/ 49 h 503"/>
              <a:gd name="T6" fmla="*/ 421 w 508"/>
              <a:gd name="T7" fmla="*/ 1 h 503"/>
              <a:gd name="T8" fmla="*/ 239 w 508"/>
              <a:gd name="T9" fmla="*/ 164 h 503"/>
              <a:gd name="T10" fmla="*/ 213 w 508"/>
              <a:gd name="T11" fmla="*/ 201 h 503"/>
              <a:gd name="T12" fmla="*/ 190 w 508"/>
              <a:gd name="T13" fmla="*/ 212 h 503"/>
              <a:gd name="T14" fmla="*/ 193 w 508"/>
              <a:gd name="T15" fmla="*/ 281 h 503"/>
              <a:gd name="T16" fmla="*/ 45 w 508"/>
              <a:gd name="T17" fmla="*/ 409 h 503"/>
              <a:gd name="T18" fmla="*/ 29 w 508"/>
              <a:gd name="T19" fmla="*/ 503 h 503"/>
              <a:gd name="T20" fmla="*/ 105 w 508"/>
              <a:gd name="T21" fmla="*/ 427 h 503"/>
              <a:gd name="T22" fmla="*/ 225 w 508"/>
              <a:gd name="T23" fmla="*/ 314 h 503"/>
              <a:gd name="T24" fmla="*/ 292 w 508"/>
              <a:gd name="T25" fmla="*/ 314 h 503"/>
              <a:gd name="T26" fmla="*/ 312 w 508"/>
              <a:gd name="T27" fmla="*/ 272 h 503"/>
              <a:gd name="T28" fmla="*/ 341 w 508"/>
              <a:gd name="T29" fmla="*/ 266 h 503"/>
              <a:gd name="T30" fmla="*/ 490 w 508"/>
              <a:gd name="T31" fmla="*/ 49 h 503"/>
              <a:gd name="T32" fmla="*/ 198 w 508"/>
              <a:gd name="T33" fmla="*/ 165 h 503"/>
              <a:gd name="T34" fmla="*/ 204 w 508"/>
              <a:gd name="T35" fmla="*/ 158 h 503"/>
              <a:gd name="T36" fmla="*/ 220 w 508"/>
              <a:gd name="T37" fmla="*/ 142 h 503"/>
              <a:gd name="T38" fmla="*/ 109 w 508"/>
              <a:gd name="T39" fmla="*/ 1 h 503"/>
              <a:gd name="T40" fmla="*/ 142 w 508"/>
              <a:gd name="T41" fmla="*/ 81 h 503"/>
              <a:gd name="T42" fmla="*/ 11 w 508"/>
              <a:gd name="T43" fmla="*/ 99 h 503"/>
              <a:gd name="T44" fmla="*/ 117 w 508"/>
              <a:gd name="T45" fmla="*/ 226 h 503"/>
              <a:gd name="T46" fmla="*/ 153 w 508"/>
              <a:gd name="T47" fmla="*/ 219 h 503"/>
              <a:gd name="T48" fmla="*/ 184 w 508"/>
              <a:gd name="T49" fmla="*/ 179 h 503"/>
              <a:gd name="T50" fmla="*/ 339 w 508"/>
              <a:gd name="T51" fmla="*/ 306 h 503"/>
              <a:gd name="T52" fmla="*/ 312 w 508"/>
              <a:gd name="T53" fmla="*/ 334 h 503"/>
              <a:gd name="T54" fmla="*/ 374 w 508"/>
              <a:gd name="T55" fmla="*/ 440 h 503"/>
              <a:gd name="T56" fmla="*/ 439 w 508"/>
              <a:gd name="T57" fmla="*/ 503 h 503"/>
              <a:gd name="T58" fmla="*/ 495 w 508"/>
              <a:gd name="T59" fmla="*/ 417 h 503"/>
              <a:gd name="T60" fmla="*/ 355 w 508"/>
              <a:gd name="T61" fmla="*/ 291 h 503"/>
              <a:gd name="T62" fmla="*/ 333 w 508"/>
              <a:gd name="T63" fmla="*/ 293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08" h="503">
                <a:moveTo>
                  <a:pt x="433" y="407"/>
                </a:moveTo>
                <a:cubicBezTo>
                  <a:pt x="447" y="407"/>
                  <a:pt x="459" y="419"/>
                  <a:pt x="459" y="434"/>
                </a:cubicBezTo>
                <a:cubicBezTo>
                  <a:pt x="459" y="448"/>
                  <a:pt x="447" y="460"/>
                  <a:pt x="433" y="460"/>
                </a:cubicBezTo>
                <a:cubicBezTo>
                  <a:pt x="418" y="460"/>
                  <a:pt x="407" y="448"/>
                  <a:pt x="407" y="434"/>
                </a:cubicBezTo>
                <a:cubicBezTo>
                  <a:pt x="407" y="419"/>
                  <a:pt x="418" y="407"/>
                  <a:pt x="433" y="407"/>
                </a:cubicBezTo>
                <a:close/>
                <a:moveTo>
                  <a:pt x="490" y="49"/>
                </a:moveTo>
                <a:lnTo>
                  <a:pt x="455" y="14"/>
                </a:lnTo>
                <a:cubicBezTo>
                  <a:pt x="446" y="5"/>
                  <a:pt x="433" y="1"/>
                  <a:pt x="421" y="1"/>
                </a:cubicBezTo>
                <a:cubicBezTo>
                  <a:pt x="409" y="1"/>
                  <a:pt x="397" y="5"/>
                  <a:pt x="388" y="14"/>
                </a:cubicBezTo>
                <a:lnTo>
                  <a:pt x="239" y="164"/>
                </a:lnTo>
                <a:cubicBezTo>
                  <a:pt x="243" y="172"/>
                  <a:pt x="240" y="186"/>
                  <a:pt x="233" y="193"/>
                </a:cubicBezTo>
                <a:cubicBezTo>
                  <a:pt x="228" y="198"/>
                  <a:pt x="220" y="201"/>
                  <a:pt x="213" y="201"/>
                </a:cubicBezTo>
                <a:cubicBezTo>
                  <a:pt x="209" y="201"/>
                  <a:pt x="206" y="200"/>
                  <a:pt x="203" y="199"/>
                </a:cubicBezTo>
                <a:lnTo>
                  <a:pt x="190" y="212"/>
                </a:lnTo>
                <a:cubicBezTo>
                  <a:pt x="172" y="230"/>
                  <a:pt x="172" y="260"/>
                  <a:pt x="190" y="279"/>
                </a:cubicBezTo>
                <a:lnTo>
                  <a:pt x="193" y="281"/>
                </a:lnTo>
                <a:lnTo>
                  <a:pt x="76" y="398"/>
                </a:lnTo>
                <a:lnTo>
                  <a:pt x="45" y="409"/>
                </a:lnTo>
                <a:lnTo>
                  <a:pt x="0" y="474"/>
                </a:lnTo>
                <a:lnTo>
                  <a:pt x="29" y="503"/>
                </a:lnTo>
                <a:lnTo>
                  <a:pt x="94" y="458"/>
                </a:lnTo>
                <a:lnTo>
                  <a:pt x="105" y="427"/>
                </a:lnTo>
                <a:lnTo>
                  <a:pt x="222" y="310"/>
                </a:lnTo>
                <a:lnTo>
                  <a:pt x="225" y="314"/>
                </a:lnTo>
                <a:cubicBezTo>
                  <a:pt x="234" y="323"/>
                  <a:pt x="247" y="328"/>
                  <a:pt x="259" y="328"/>
                </a:cubicBezTo>
                <a:cubicBezTo>
                  <a:pt x="271" y="328"/>
                  <a:pt x="283" y="323"/>
                  <a:pt x="292" y="314"/>
                </a:cubicBezTo>
                <a:lnTo>
                  <a:pt x="305" y="301"/>
                </a:lnTo>
                <a:cubicBezTo>
                  <a:pt x="301" y="292"/>
                  <a:pt x="304" y="279"/>
                  <a:pt x="312" y="272"/>
                </a:cubicBezTo>
                <a:cubicBezTo>
                  <a:pt x="316" y="267"/>
                  <a:pt x="324" y="264"/>
                  <a:pt x="331" y="264"/>
                </a:cubicBezTo>
                <a:cubicBezTo>
                  <a:pt x="335" y="264"/>
                  <a:pt x="338" y="264"/>
                  <a:pt x="341" y="266"/>
                </a:cubicBezTo>
                <a:lnTo>
                  <a:pt x="490" y="116"/>
                </a:lnTo>
                <a:cubicBezTo>
                  <a:pt x="508" y="98"/>
                  <a:pt x="508" y="68"/>
                  <a:pt x="490" y="49"/>
                </a:cubicBezTo>
                <a:close/>
                <a:moveTo>
                  <a:pt x="184" y="179"/>
                </a:moveTo>
                <a:lnTo>
                  <a:pt x="198" y="165"/>
                </a:lnTo>
                <a:lnTo>
                  <a:pt x="211" y="171"/>
                </a:lnTo>
                <a:lnTo>
                  <a:pt x="204" y="158"/>
                </a:lnTo>
                <a:lnTo>
                  <a:pt x="219" y="144"/>
                </a:lnTo>
                <a:lnTo>
                  <a:pt x="220" y="142"/>
                </a:lnTo>
                <a:cubicBezTo>
                  <a:pt x="224" y="134"/>
                  <a:pt x="225" y="126"/>
                  <a:pt x="225" y="118"/>
                </a:cubicBezTo>
                <a:cubicBezTo>
                  <a:pt x="225" y="58"/>
                  <a:pt x="168" y="0"/>
                  <a:pt x="109" y="1"/>
                </a:cubicBezTo>
                <a:cubicBezTo>
                  <a:pt x="108" y="1"/>
                  <a:pt x="102" y="8"/>
                  <a:pt x="98" y="12"/>
                </a:cubicBezTo>
                <a:cubicBezTo>
                  <a:pt x="146" y="60"/>
                  <a:pt x="142" y="52"/>
                  <a:pt x="142" y="81"/>
                </a:cubicBezTo>
                <a:cubicBezTo>
                  <a:pt x="142" y="105"/>
                  <a:pt x="104" y="143"/>
                  <a:pt x="80" y="143"/>
                </a:cubicBezTo>
                <a:cubicBezTo>
                  <a:pt x="50" y="143"/>
                  <a:pt x="60" y="148"/>
                  <a:pt x="11" y="99"/>
                </a:cubicBezTo>
                <a:cubicBezTo>
                  <a:pt x="7" y="102"/>
                  <a:pt x="0" y="109"/>
                  <a:pt x="0" y="109"/>
                </a:cubicBezTo>
                <a:cubicBezTo>
                  <a:pt x="1" y="169"/>
                  <a:pt x="58" y="226"/>
                  <a:pt x="117" y="226"/>
                </a:cubicBezTo>
                <a:cubicBezTo>
                  <a:pt x="128" y="226"/>
                  <a:pt x="140" y="223"/>
                  <a:pt x="151" y="217"/>
                </a:cubicBezTo>
                <a:lnTo>
                  <a:pt x="153" y="219"/>
                </a:lnTo>
                <a:cubicBezTo>
                  <a:pt x="157" y="209"/>
                  <a:pt x="163" y="200"/>
                  <a:pt x="171" y="192"/>
                </a:cubicBezTo>
                <a:lnTo>
                  <a:pt x="184" y="179"/>
                </a:lnTo>
                <a:close/>
                <a:moveTo>
                  <a:pt x="333" y="293"/>
                </a:moveTo>
                <a:lnTo>
                  <a:pt x="339" y="306"/>
                </a:lnTo>
                <a:lnTo>
                  <a:pt x="325" y="320"/>
                </a:lnTo>
                <a:lnTo>
                  <a:pt x="312" y="334"/>
                </a:lnTo>
                <a:cubicBezTo>
                  <a:pt x="304" y="341"/>
                  <a:pt x="295" y="347"/>
                  <a:pt x="285" y="351"/>
                </a:cubicBezTo>
                <a:lnTo>
                  <a:pt x="374" y="440"/>
                </a:lnTo>
                <a:lnTo>
                  <a:pt x="416" y="497"/>
                </a:lnTo>
                <a:lnTo>
                  <a:pt x="439" y="503"/>
                </a:lnTo>
                <a:lnTo>
                  <a:pt x="501" y="440"/>
                </a:lnTo>
                <a:lnTo>
                  <a:pt x="495" y="417"/>
                </a:lnTo>
                <a:lnTo>
                  <a:pt x="439" y="375"/>
                </a:lnTo>
                <a:lnTo>
                  <a:pt x="355" y="291"/>
                </a:lnTo>
                <a:lnTo>
                  <a:pt x="346" y="299"/>
                </a:lnTo>
                <a:lnTo>
                  <a:pt x="333" y="29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C058385-B5A2-042C-6FB6-C189637AF47C}"/>
              </a:ext>
            </a:extLst>
          </p:cNvPr>
          <p:cNvSpPr txBox="1"/>
          <p:nvPr/>
        </p:nvSpPr>
        <p:spPr>
          <a:xfrm>
            <a:off x="2064385" y="2277110"/>
            <a:ext cx="67252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/>
              <a:t>2014年4月10日：《关于开展信息进村入户试点工作的通知》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EDB54E0-3AAA-5DBA-67EC-96F9BE65F702}"/>
              </a:ext>
            </a:extLst>
          </p:cNvPr>
          <p:cNvSpPr txBox="1"/>
          <p:nvPr/>
        </p:nvSpPr>
        <p:spPr>
          <a:xfrm>
            <a:off x="2064385" y="2672715"/>
            <a:ext cx="72624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/>
              <a:t>2015</a:t>
            </a:r>
            <a:r>
              <a:rPr lang="zh-CN" altLang="en-US"/>
              <a:t>年</a:t>
            </a:r>
            <a:r>
              <a:rPr lang="en-US" altLang="zh-CN"/>
              <a:t>7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日：《国务院关于积极推进“互联网＋”行动的指导意见》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F4AAB42-4C74-E604-5C70-47978D277E7B}"/>
              </a:ext>
            </a:extLst>
          </p:cNvPr>
          <p:cNvSpPr txBox="1"/>
          <p:nvPr/>
        </p:nvSpPr>
        <p:spPr>
          <a:xfrm>
            <a:off x="2087245" y="3067685"/>
            <a:ext cx="85699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11</a:t>
            </a:r>
            <a:r>
              <a:rPr lang="zh-CN" altLang="en-US" dirty="0"/>
              <a:t>月</a:t>
            </a:r>
            <a:r>
              <a:rPr lang="en-US" altLang="zh-CN" dirty="0"/>
              <a:t>4</a:t>
            </a:r>
            <a:r>
              <a:rPr lang="zh-CN" altLang="en-US" dirty="0"/>
              <a:t>日：农业部《关于开展农民手机应用技能培训提升信息化能力的通知》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EF795EF-7FA0-67D1-1CF3-3EAA0EE60AEC}"/>
              </a:ext>
            </a:extLst>
          </p:cNvPr>
          <p:cNvSpPr txBox="1"/>
          <p:nvPr/>
        </p:nvSpPr>
        <p:spPr>
          <a:xfrm>
            <a:off x="2087245" y="3432810"/>
            <a:ext cx="77704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/>
              <a:t>2015</a:t>
            </a:r>
            <a:r>
              <a:rPr lang="zh-CN" altLang="en-US"/>
              <a:t>年</a:t>
            </a:r>
            <a:r>
              <a:rPr lang="en-US" altLang="zh-CN"/>
              <a:t>12</a:t>
            </a:r>
            <a:r>
              <a:rPr lang="zh-CN" altLang="en-US"/>
              <a:t>月</a:t>
            </a:r>
            <a:r>
              <a:rPr lang="en-US" altLang="zh-CN"/>
              <a:t>31</a:t>
            </a:r>
            <a:r>
              <a:rPr lang="zh-CN" altLang="en-US"/>
              <a:t>日：农业部《关于推进农业农村大数据发展的实施意见》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ADCE1FC-BAB0-9133-41FE-2A7931E70966}"/>
              </a:ext>
            </a:extLst>
          </p:cNvPr>
          <p:cNvSpPr txBox="1"/>
          <p:nvPr/>
        </p:nvSpPr>
        <p:spPr>
          <a:xfrm>
            <a:off x="2087245" y="3817620"/>
            <a:ext cx="76523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/>
              <a:t>2016</a:t>
            </a:r>
            <a:r>
              <a:rPr lang="zh-CN" altLang="en-US"/>
              <a:t>年</a:t>
            </a:r>
            <a:r>
              <a:rPr lang="en-US" altLang="zh-CN"/>
              <a:t>5</a:t>
            </a:r>
            <a:r>
              <a:rPr lang="zh-CN" altLang="en-US"/>
              <a:t>月</a:t>
            </a:r>
            <a:r>
              <a:rPr lang="en-US" altLang="zh-CN"/>
              <a:t>12</a:t>
            </a:r>
            <a:r>
              <a:rPr lang="zh-CN" altLang="en-US"/>
              <a:t>日：《“互联网＋”现代农业三年行动实施方案》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93198D4-915E-2B1B-8AB7-CA6A05C7563C}"/>
              </a:ext>
            </a:extLst>
          </p:cNvPr>
          <p:cNvSpPr txBox="1"/>
          <p:nvPr/>
        </p:nvSpPr>
        <p:spPr>
          <a:xfrm>
            <a:off x="2087245" y="4202430"/>
            <a:ext cx="75330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/>
              <a:t>2016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12</a:t>
            </a:r>
            <a:r>
              <a:rPr lang="zh-CN" altLang="en-US"/>
              <a:t>日：农业部印发《十三五”全国农业农村信息化发展规划》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0850704-8D58-38CF-54A3-3734FAAA934D}"/>
              </a:ext>
            </a:extLst>
          </p:cNvPr>
          <p:cNvSpPr txBox="1"/>
          <p:nvPr/>
        </p:nvSpPr>
        <p:spPr>
          <a:xfrm>
            <a:off x="2087245" y="4587240"/>
            <a:ext cx="87255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/>
              <a:t>2016</a:t>
            </a:r>
            <a:r>
              <a:rPr lang="zh-CN" altLang="en-US"/>
              <a:t>年</a:t>
            </a:r>
            <a:r>
              <a:rPr lang="en-US" altLang="zh-CN"/>
              <a:t>10</a:t>
            </a:r>
            <a:r>
              <a:rPr lang="zh-CN" altLang="en-US"/>
              <a:t>月</a:t>
            </a:r>
            <a:r>
              <a:rPr lang="en-US" altLang="zh-CN"/>
              <a:t>10</a:t>
            </a:r>
            <a:r>
              <a:rPr lang="zh-CN" altLang="en-US"/>
              <a:t>日：国务院《关于印发全国农业现代化规划（2016—2020年）的通知》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D2CF45C-CEA6-C3D6-39A6-B89B2C07D2AB}"/>
              </a:ext>
            </a:extLst>
          </p:cNvPr>
          <p:cNvSpPr txBox="1"/>
          <p:nvPr/>
        </p:nvSpPr>
        <p:spPr>
          <a:xfrm>
            <a:off x="2087245" y="4972050"/>
            <a:ext cx="904621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1</a:t>
            </a:r>
            <a:r>
              <a:rPr lang="zh-CN" altLang="en-US"/>
              <a:t>月</a:t>
            </a:r>
            <a:r>
              <a:rPr lang="en-US" altLang="zh-CN"/>
              <a:t>2</a:t>
            </a:r>
            <a:r>
              <a:rPr lang="zh-CN" altLang="en-US"/>
              <a:t>日：《国家农业科技园区发展规划(2018-2025年)》数字农业试点方案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45E00AB-D203-CE28-25E6-EF050B003856}"/>
              </a:ext>
            </a:extLst>
          </p:cNvPr>
          <p:cNvSpPr txBox="1"/>
          <p:nvPr/>
        </p:nvSpPr>
        <p:spPr>
          <a:xfrm>
            <a:off x="2087245" y="5356860"/>
            <a:ext cx="80416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/>
              <a:t>2018</a:t>
            </a:r>
            <a:r>
              <a:rPr lang="zh-CN" altLang="en-US"/>
              <a:t>年</a:t>
            </a:r>
            <a:r>
              <a:rPr lang="en-US" altLang="zh-CN"/>
              <a:t>2</a:t>
            </a:r>
            <a:r>
              <a:rPr lang="zh-CN" altLang="en-US"/>
              <a:t>月</a:t>
            </a:r>
            <a:r>
              <a:rPr lang="en-US" altLang="zh-CN"/>
              <a:t>2</a:t>
            </a:r>
            <a:r>
              <a:rPr lang="zh-CN" altLang="en-US"/>
              <a:t>日：《国家农业科技园区发展规划(2018-2025年)》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9B40E81-9C4B-77EE-DD9A-91C11B069B1F}"/>
              </a:ext>
            </a:extLst>
          </p:cNvPr>
          <p:cNvSpPr txBox="1"/>
          <p:nvPr/>
        </p:nvSpPr>
        <p:spPr>
          <a:xfrm>
            <a:off x="2087245" y="574167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/>
              <a:t>2018</a:t>
            </a:r>
            <a:r>
              <a:rPr lang="zh-CN" altLang="en-US"/>
              <a:t>年</a:t>
            </a:r>
            <a:r>
              <a:rPr lang="en-US" altLang="zh-CN"/>
              <a:t>2</a:t>
            </a:r>
            <a:r>
              <a:rPr lang="zh-CN" altLang="en-US"/>
              <a:t>月</a:t>
            </a:r>
            <a:r>
              <a:rPr lang="en-US" altLang="zh-CN"/>
              <a:t>4</a:t>
            </a:r>
            <a:r>
              <a:rPr lang="zh-CN" altLang="en-US"/>
              <a:t>日《国家农业科技园区发展规划(2018-2025年)》</a:t>
            </a:r>
          </a:p>
        </p:txBody>
      </p:sp>
      <p:sp>
        <p:nvSpPr>
          <p:cNvPr id="16" name="燕尾形 70658">
            <a:extLst>
              <a:ext uri="{FF2B5EF4-FFF2-40B4-BE49-F238E27FC236}">
                <a16:creationId xmlns:a16="http://schemas.microsoft.com/office/drawing/2014/main" id="{94910281-D461-B945-795C-CCEE97FAFFF8}"/>
              </a:ext>
            </a:extLst>
          </p:cNvPr>
          <p:cNvSpPr/>
          <p:nvPr/>
        </p:nvSpPr>
        <p:spPr>
          <a:xfrm>
            <a:off x="1513205" y="2348865"/>
            <a:ext cx="504825" cy="264160"/>
          </a:xfrm>
          <a:prstGeom prst="chevron">
            <a:avLst>
              <a:gd name="adj" fmla="val 86057"/>
            </a:avLst>
          </a:prstGeom>
          <a:solidFill>
            <a:schemeClr val="accent1"/>
          </a:solidFill>
          <a:ln w="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燕尾形 18">
            <a:extLst>
              <a:ext uri="{FF2B5EF4-FFF2-40B4-BE49-F238E27FC236}">
                <a16:creationId xmlns:a16="http://schemas.microsoft.com/office/drawing/2014/main" id="{E506F538-B149-0A87-35F4-E98D80DA14A0}"/>
              </a:ext>
            </a:extLst>
          </p:cNvPr>
          <p:cNvSpPr/>
          <p:nvPr/>
        </p:nvSpPr>
        <p:spPr>
          <a:xfrm>
            <a:off x="1513205" y="2729865"/>
            <a:ext cx="504825" cy="264160"/>
          </a:xfrm>
          <a:prstGeom prst="chevron">
            <a:avLst>
              <a:gd name="adj" fmla="val 86057"/>
            </a:avLst>
          </a:prstGeom>
          <a:solidFill>
            <a:schemeClr val="accent1"/>
          </a:solidFill>
          <a:ln w="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燕尾形 19">
            <a:extLst>
              <a:ext uri="{FF2B5EF4-FFF2-40B4-BE49-F238E27FC236}">
                <a16:creationId xmlns:a16="http://schemas.microsoft.com/office/drawing/2014/main" id="{34D237BF-FD69-54FB-54E4-6794DBC9739F}"/>
              </a:ext>
            </a:extLst>
          </p:cNvPr>
          <p:cNvSpPr/>
          <p:nvPr/>
        </p:nvSpPr>
        <p:spPr>
          <a:xfrm>
            <a:off x="1490345" y="3110865"/>
            <a:ext cx="504825" cy="264160"/>
          </a:xfrm>
          <a:prstGeom prst="chevron">
            <a:avLst>
              <a:gd name="adj" fmla="val 86057"/>
            </a:avLst>
          </a:prstGeom>
          <a:solidFill>
            <a:schemeClr val="accent1"/>
          </a:solidFill>
          <a:ln w="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燕尾形 20">
            <a:extLst>
              <a:ext uri="{FF2B5EF4-FFF2-40B4-BE49-F238E27FC236}">
                <a16:creationId xmlns:a16="http://schemas.microsoft.com/office/drawing/2014/main" id="{571686B7-4EEB-2B82-FFCC-05B8C0E138C7}"/>
              </a:ext>
            </a:extLst>
          </p:cNvPr>
          <p:cNvSpPr/>
          <p:nvPr/>
        </p:nvSpPr>
        <p:spPr>
          <a:xfrm>
            <a:off x="1490345" y="3491865"/>
            <a:ext cx="504825" cy="264160"/>
          </a:xfrm>
          <a:prstGeom prst="chevron">
            <a:avLst>
              <a:gd name="adj" fmla="val 86057"/>
            </a:avLst>
          </a:prstGeom>
          <a:solidFill>
            <a:schemeClr val="accent1"/>
          </a:solidFill>
          <a:ln w="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燕尾形 21">
            <a:extLst>
              <a:ext uri="{FF2B5EF4-FFF2-40B4-BE49-F238E27FC236}">
                <a16:creationId xmlns:a16="http://schemas.microsoft.com/office/drawing/2014/main" id="{C6253B48-5216-454F-1107-4BBBA27FEAB9}"/>
              </a:ext>
            </a:extLst>
          </p:cNvPr>
          <p:cNvSpPr/>
          <p:nvPr/>
        </p:nvSpPr>
        <p:spPr>
          <a:xfrm>
            <a:off x="1513205" y="3860800"/>
            <a:ext cx="504825" cy="264160"/>
          </a:xfrm>
          <a:prstGeom prst="chevron">
            <a:avLst>
              <a:gd name="adj" fmla="val 86057"/>
            </a:avLst>
          </a:prstGeom>
          <a:solidFill>
            <a:schemeClr val="accent1"/>
          </a:solidFill>
          <a:ln w="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燕尾形 22">
            <a:extLst>
              <a:ext uri="{FF2B5EF4-FFF2-40B4-BE49-F238E27FC236}">
                <a16:creationId xmlns:a16="http://schemas.microsoft.com/office/drawing/2014/main" id="{8E6C3746-5CBE-37A2-4174-0AC774BFE821}"/>
              </a:ext>
            </a:extLst>
          </p:cNvPr>
          <p:cNvSpPr/>
          <p:nvPr/>
        </p:nvSpPr>
        <p:spPr>
          <a:xfrm>
            <a:off x="1490345" y="4253865"/>
            <a:ext cx="504825" cy="264160"/>
          </a:xfrm>
          <a:prstGeom prst="chevron">
            <a:avLst>
              <a:gd name="adj" fmla="val 86057"/>
            </a:avLst>
          </a:prstGeom>
          <a:solidFill>
            <a:schemeClr val="accent1"/>
          </a:solidFill>
          <a:ln w="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燕尾形 23">
            <a:extLst>
              <a:ext uri="{FF2B5EF4-FFF2-40B4-BE49-F238E27FC236}">
                <a16:creationId xmlns:a16="http://schemas.microsoft.com/office/drawing/2014/main" id="{AE34EE19-6037-91E3-9005-19E1A595CF9B}"/>
              </a:ext>
            </a:extLst>
          </p:cNvPr>
          <p:cNvSpPr/>
          <p:nvPr/>
        </p:nvSpPr>
        <p:spPr>
          <a:xfrm>
            <a:off x="1513205" y="4646930"/>
            <a:ext cx="504825" cy="264160"/>
          </a:xfrm>
          <a:prstGeom prst="chevron">
            <a:avLst>
              <a:gd name="adj" fmla="val 86057"/>
            </a:avLst>
          </a:prstGeom>
          <a:solidFill>
            <a:schemeClr val="accent1"/>
          </a:solidFill>
          <a:ln w="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燕尾形 24">
            <a:extLst>
              <a:ext uri="{FF2B5EF4-FFF2-40B4-BE49-F238E27FC236}">
                <a16:creationId xmlns:a16="http://schemas.microsoft.com/office/drawing/2014/main" id="{3978AB15-75C9-7D0A-9D0A-2EF7616FEAC6}"/>
              </a:ext>
            </a:extLst>
          </p:cNvPr>
          <p:cNvSpPr/>
          <p:nvPr/>
        </p:nvSpPr>
        <p:spPr>
          <a:xfrm>
            <a:off x="1513205" y="5036820"/>
            <a:ext cx="504825" cy="264160"/>
          </a:xfrm>
          <a:prstGeom prst="chevron">
            <a:avLst>
              <a:gd name="adj" fmla="val 86057"/>
            </a:avLst>
          </a:prstGeom>
          <a:solidFill>
            <a:schemeClr val="accent1"/>
          </a:solidFill>
          <a:ln w="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燕尾形 25">
            <a:extLst>
              <a:ext uri="{FF2B5EF4-FFF2-40B4-BE49-F238E27FC236}">
                <a16:creationId xmlns:a16="http://schemas.microsoft.com/office/drawing/2014/main" id="{8F876F2E-0265-CABB-BA92-D768870C3AEF}"/>
              </a:ext>
            </a:extLst>
          </p:cNvPr>
          <p:cNvSpPr/>
          <p:nvPr/>
        </p:nvSpPr>
        <p:spPr>
          <a:xfrm>
            <a:off x="1513205" y="5426710"/>
            <a:ext cx="504825" cy="264160"/>
          </a:xfrm>
          <a:prstGeom prst="chevron">
            <a:avLst>
              <a:gd name="adj" fmla="val 86057"/>
            </a:avLst>
          </a:prstGeom>
          <a:solidFill>
            <a:schemeClr val="accent1"/>
          </a:solidFill>
          <a:ln w="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燕尾形 26">
            <a:extLst>
              <a:ext uri="{FF2B5EF4-FFF2-40B4-BE49-F238E27FC236}">
                <a16:creationId xmlns:a16="http://schemas.microsoft.com/office/drawing/2014/main" id="{3B876A96-D6F8-DA1C-0851-6FFFB599DFD9}"/>
              </a:ext>
            </a:extLst>
          </p:cNvPr>
          <p:cNvSpPr/>
          <p:nvPr/>
        </p:nvSpPr>
        <p:spPr>
          <a:xfrm>
            <a:off x="1513205" y="5801995"/>
            <a:ext cx="504825" cy="264160"/>
          </a:xfrm>
          <a:prstGeom prst="chevron">
            <a:avLst>
              <a:gd name="adj" fmla="val 86057"/>
            </a:avLst>
          </a:prstGeom>
          <a:solidFill>
            <a:schemeClr val="accent1"/>
          </a:solidFill>
          <a:ln w="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燕尾形 29">
            <a:extLst>
              <a:ext uri="{FF2B5EF4-FFF2-40B4-BE49-F238E27FC236}">
                <a16:creationId xmlns:a16="http://schemas.microsoft.com/office/drawing/2014/main" id="{58F3FD26-522E-8A2A-4CF8-52DB6DE32647}"/>
              </a:ext>
            </a:extLst>
          </p:cNvPr>
          <p:cNvSpPr/>
          <p:nvPr/>
        </p:nvSpPr>
        <p:spPr>
          <a:xfrm>
            <a:off x="1489869" y="1490345"/>
            <a:ext cx="504825" cy="264160"/>
          </a:xfrm>
          <a:prstGeom prst="chevron">
            <a:avLst>
              <a:gd name="adj" fmla="val 86057"/>
            </a:avLst>
          </a:prstGeom>
          <a:solidFill>
            <a:srgbClr val="0070C0"/>
          </a:solidFill>
          <a:ln w="0">
            <a:solidFill>
              <a:srgbClr val="0070C0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CE637AC-83C4-72F7-8EC0-A8C5F773E6D5}"/>
              </a:ext>
            </a:extLst>
          </p:cNvPr>
          <p:cNvSpPr txBox="1"/>
          <p:nvPr/>
        </p:nvSpPr>
        <p:spPr>
          <a:xfrm>
            <a:off x="1994694" y="1438275"/>
            <a:ext cx="49383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2014-2018</a:t>
            </a:r>
            <a:r>
              <a:rPr lang="zh-CN" alt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年与智慧农业相关的十大政策</a:t>
            </a:r>
            <a:endParaRPr lang="zh-CN" altLang="en-US" dirty="0"/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1131444" y="685796"/>
            <a:ext cx="4203131" cy="699501"/>
            <a:chOff x="716110" y="200988"/>
            <a:chExt cx="4203131" cy="699501"/>
          </a:xfrm>
        </p:grpSpPr>
        <p:sp>
          <p:nvSpPr>
            <p:cNvPr id="54" name="文本框 53"/>
            <p:cNvSpPr txBox="1"/>
            <p:nvPr/>
          </p:nvSpPr>
          <p:spPr>
            <a:xfrm>
              <a:off x="716110" y="200988"/>
              <a:ext cx="4203131" cy="43751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685800"/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1-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政策背景</a:t>
              </a: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3" name="圆角矩形 65544">
            <a:extLst>
              <a:ext uri="{FF2B5EF4-FFF2-40B4-BE49-F238E27FC236}">
                <a16:creationId xmlns:a16="http://schemas.microsoft.com/office/drawing/2014/main" id="{B4301722-9C3F-2620-528E-DE21DA07A1D1}"/>
              </a:ext>
            </a:extLst>
          </p:cNvPr>
          <p:cNvSpPr/>
          <p:nvPr/>
        </p:nvSpPr>
        <p:spPr>
          <a:xfrm>
            <a:off x="3637915" y="1052830"/>
            <a:ext cx="4919980" cy="50038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  <a:tileRect/>
          </a:gradFill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zh-CN" altLang="en-US" dirty="0">
                <a:sym typeface="+mn-ea"/>
              </a:rPr>
              <a:t>202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年中央一号文件：开展农机作业补贴</a:t>
            </a:r>
            <a:endParaRPr lang="en-US" altLang="zh-CN" b="1" dirty="0">
              <a:solidFill>
                <a:schemeClr val="bg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06977C3-2EF0-97E2-36F7-7FEDC4ED301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56" y="2204864"/>
            <a:ext cx="102298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3252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1131444" y="685796"/>
            <a:ext cx="4203131" cy="699501"/>
            <a:chOff x="716110" y="200988"/>
            <a:chExt cx="4203131" cy="699501"/>
          </a:xfrm>
        </p:grpSpPr>
        <p:sp>
          <p:nvSpPr>
            <p:cNvPr id="54" name="文本框 53"/>
            <p:cNvSpPr txBox="1"/>
            <p:nvPr/>
          </p:nvSpPr>
          <p:spPr>
            <a:xfrm>
              <a:off x="716110" y="200988"/>
              <a:ext cx="4203131" cy="43751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685800"/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1-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政策背景</a:t>
              </a: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2" name="Freeform 34">
            <a:extLst>
              <a:ext uri="{FF2B5EF4-FFF2-40B4-BE49-F238E27FC236}">
                <a16:creationId xmlns:a16="http://schemas.microsoft.com/office/drawing/2014/main" id="{0D1393FF-92F3-061F-49E5-6302526491B4}"/>
              </a:ext>
            </a:extLst>
          </p:cNvPr>
          <p:cNvSpPr>
            <a:spLocks noEditPoints="1"/>
          </p:cNvSpPr>
          <p:nvPr/>
        </p:nvSpPr>
        <p:spPr bwMode="auto">
          <a:xfrm>
            <a:off x="7467599" y="4826915"/>
            <a:ext cx="318438" cy="317226"/>
          </a:xfrm>
          <a:custGeom>
            <a:avLst/>
            <a:gdLst>
              <a:gd name="T0" fmla="*/ 459 w 508"/>
              <a:gd name="T1" fmla="*/ 434 h 503"/>
              <a:gd name="T2" fmla="*/ 407 w 508"/>
              <a:gd name="T3" fmla="*/ 434 h 503"/>
              <a:gd name="T4" fmla="*/ 490 w 508"/>
              <a:gd name="T5" fmla="*/ 49 h 503"/>
              <a:gd name="T6" fmla="*/ 421 w 508"/>
              <a:gd name="T7" fmla="*/ 1 h 503"/>
              <a:gd name="T8" fmla="*/ 239 w 508"/>
              <a:gd name="T9" fmla="*/ 164 h 503"/>
              <a:gd name="T10" fmla="*/ 213 w 508"/>
              <a:gd name="T11" fmla="*/ 201 h 503"/>
              <a:gd name="T12" fmla="*/ 190 w 508"/>
              <a:gd name="T13" fmla="*/ 212 h 503"/>
              <a:gd name="T14" fmla="*/ 193 w 508"/>
              <a:gd name="T15" fmla="*/ 281 h 503"/>
              <a:gd name="T16" fmla="*/ 45 w 508"/>
              <a:gd name="T17" fmla="*/ 409 h 503"/>
              <a:gd name="T18" fmla="*/ 29 w 508"/>
              <a:gd name="T19" fmla="*/ 503 h 503"/>
              <a:gd name="T20" fmla="*/ 105 w 508"/>
              <a:gd name="T21" fmla="*/ 427 h 503"/>
              <a:gd name="T22" fmla="*/ 225 w 508"/>
              <a:gd name="T23" fmla="*/ 314 h 503"/>
              <a:gd name="T24" fmla="*/ 292 w 508"/>
              <a:gd name="T25" fmla="*/ 314 h 503"/>
              <a:gd name="T26" fmla="*/ 312 w 508"/>
              <a:gd name="T27" fmla="*/ 272 h 503"/>
              <a:gd name="T28" fmla="*/ 341 w 508"/>
              <a:gd name="T29" fmla="*/ 266 h 503"/>
              <a:gd name="T30" fmla="*/ 490 w 508"/>
              <a:gd name="T31" fmla="*/ 49 h 503"/>
              <a:gd name="T32" fmla="*/ 198 w 508"/>
              <a:gd name="T33" fmla="*/ 165 h 503"/>
              <a:gd name="T34" fmla="*/ 204 w 508"/>
              <a:gd name="T35" fmla="*/ 158 h 503"/>
              <a:gd name="T36" fmla="*/ 220 w 508"/>
              <a:gd name="T37" fmla="*/ 142 h 503"/>
              <a:gd name="T38" fmla="*/ 109 w 508"/>
              <a:gd name="T39" fmla="*/ 1 h 503"/>
              <a:gd name="T40" fmla="*/ 142 w 508"/>
              <a:gd name="T41" fmla="*/ 81 h 503"/>
              <a:gd name="T42" fmla="*/ 11 w 508"/>
              <a:gd name="T43" fmla="*/ 99 h 503"/>
              <a:gd name="T44" fmla="*/ 117 w 508"/>
              <a:gd name="T45" fmla="*/ 226 h 503"/>
              <a:gd name="T46" fmla="*/ 153 w 508"/>
              <a:gd name="T47" fmla="*/ 219 h 503"/>
              <a:gd name="T48" fmla="*/ 184 w 508"/>
              <a:gd name="T49" fmla="*/ 179 h 503"/>
              <a:gd name="T50" fmla="*/ 339 w 508"/>
              <a:gd name="T51" fmla="*/ 306 h 503"/>
              <a:gd name="T52" fmla="*/ 312 w 508"/>
              <a:gd name="T53" fmla="*/ 334 h 503"/>
              <a:gd name="T54" fmla="*/ 374 w 508"/>
              <a:gd name="T55" fmla="*/ 440 h 503"/>
              <a:gd name="T56" fmla="*/ 439 w 508"/>
              <a:gd name="T57" fmla="*/ 503 h 503"/>
              <a:gd name="T58" fmla="*/ 495 w 508"/>
              <a:gd name="T59" fmla="*/ 417 h 503"/>
              <a:gd name="T60" fmla="*/ 355 w 508"/>
              <a:gd name="T61" fmla="*/ 291 h 503"/>
              <a:gd name="T62" fmla="*/ 333 w 508"/>
              <a:gd name="T63" fmla="*/ 293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08" h="503">
                <a:moveTo>
                  <a:pt x="433" y="407"/>
                </a:moveTo>
                <a:cubicBezTo>
                  <a:pt x="447" y="407"/>
                  <a:pt x="459" y="419"/>
                  <a:pt x="459" y="434"/>
                </a:cubicBezTo>
                <a:cubicBezTo>
                  <a:pt x="459" y="448"/>
                  <a:pt x="447" y="460"/>
                  <a:pt x="433" y="460"/>
                </a:cubicBezTo>
                <a:cubicBezTo>
                  <a:pt x="418" y="460"/>
                  <a:pt x="407" y="448"/>
                  <a:pt x="407" y="434"/>
                </a:cubicBezTo>
                <a:cubicBezTo>
                  <a:pt x="407" y="419"/>
                  <a:pt x="418" y="407"/>
                  <a:pt x="433" y="407"/>
                </a:cubicBezTo>
                <a:close/>
                <a:moveTo>
                  <a:pt x="490" y="49"/>
                </a:moveTo>
                <a:lnTo>
                  <a:pt x="455" y="14"/>
                </a:lnTo>
                <a:cubicBezTo>
                  <a:pt x="446" y="5"/>
                  <a:pt x="433" y="1"/>
                  <a:pt x="421" y="1"/>
                </a:cubicBezTo>
                <a:cubicBezTo>
                  <a:pt x="409" y="1"/>
                  <a:pt x="397" y="5"/>
                  <a:pt x="388" y="14"/>
                </a:cubicBezTo>
                <a:lnTo>
                  <a:pt x="239" y="164"/>
                </a:lnTo>
                <a:cubicBezTo>
                  <a:pt x="243" y="172"/>
                  <a:pt x="240" y="186"/>
                  <a:pt x="233" y="193"/>
                </a:cubicBezTo>
                <a:cubicBezTo>
                  <a:pt x="228" y="198"/>
                  <a:pt x="220" y="201"/>
                  <a:pt x="213" y="201"/>
                </a:cubicBezTo>
                <a:cubicBezTo>
                  <a:pt x="209" y="201"/>
                  <a:pt x="206" y="200"/>
                  <a:pt x="203" y="199"/>
                </a:cubicBezTo>
                <a:lnTo>
                  <a:pt x="190" y="212"/>
                </a:lnTo>
                <a:cubicBezTo>
                  <a:pt x="172" y="230"/>
                  <a:pt x="172" y="260"/>
                  <a:pt x="190" y="279"/>
                </a:cubicBezTo>
                <a:lnTo>
                  <a:pt x="193" y="281"/>
                </a:lnTo>
                <a:lnTo>
                  <a:pt x="76" y="398"/>
                </a:lnTo>
                <a:lnTo>
                  <a:pt x="45" y="409"/>
                </a:lnTo>
                <a:lnTo>
                  <a:pt x="0" y="474"/>
                </a:lnTo>
                <a:lnTo>
                  <a:pt x="29" y="503"/>
                </a:lnTo>
                <a:lnTo>
                  <a:pt x="94" y="458"/>
                </a:lnTo>
                <a:lnTo>
                  <a:pt x="105" y="427"/>
                </a:lnTo>
                <a:lnTo>
                  <a:pt x="222" y="310"/>
                </a:lnTo>
                <a:lnTo>
                  <a:pt x="225" y="314"/>
                </a:lnTo>
                <a:cubicBezTo>
                  <a:pt x="234" y="323"/>
                  <a:pt x="247" y="328"/>
                  <a:pt x="259" y="328"/>
                </a:cubicBezTo>
                <a:cubicBezTo>
                  <a:pt x="271" y="328"/>
                  <a:pt x="283" y="323"/>
                  <a:pt x="292" y="314"/>
                </a:cubicBezTo>
                <a:lnTo>
                  <a:pt x="305" y="301"/>
                </a:lnTo>
                <a:cubicBezTo>
                  <a:pt x="301" y="292"/>
                  <a:pt x="304" y="279"/>
                  <a:pt x="312" y="272"/>
                </a:cubicBezTo>
                <a:cubicBezTo>
                  <a:pt x="316" y="267"/>
                  <a:pt x="324" y="264"/>
                  <a:pt x="331" y="264"/>
                </a:cubicBezTo>
                <a:cubicBezTo>
                  <a:pt x="335" y="264"/>
                  <a:pt x="338" y="264"/>
                  <a:pt x="341" y="266"/>
                </a:cubicBezTo>
                <a:lnTo>
                  <a:pt x="490" y="116"/>
                </a:lnTo>
                <a:cubicBezTo>
                  <a:pt x="508" y="98"/>
                  <a:pt x="508" y="68"/>
                  <a:pt x="490" y="49"/>
                </a:cubicBezTo>
                <a:close/>
                <a:moveTo>
                  <a:pt x="184" y="179"/>
                </a:moveTo>
                <a:lnTo>
                  <a:pt x="198" y="165"/>
                </a:lnTo>
                <a:lnTo>
                  <a:pt x="211" y="171"/>
                </a:lnTo>
                <a:lnTo>
                  <a:pt x="204" y="158"/>
                </a:lnTo>
                <a:lnTo>
                  <a:pt x="219" y="144"/>
                </a:lnTo>
                <a:lnTo>
                  <a:pt x="220" y="142"/>
                </a:lnTo>
                <a:cubicBezTo>
                  <a:pt x="224" y="134"/>
                  <a:pt x="225" y="126"/>
                  <a:pt x="225" y="118"/>
                </a:cubicBezTo>
                <a:cubicBezTo>
                  <a:pt x="225" y="58"/>
                  <a:pt x="168" y="0"/>
                  <a:pt x="109" y="1"/>
                </a:cubicBezTo>
                <a:cubicBezTo>
                  <a:pt x="108" y="1"/>
                  <a:pt x="102" y="8"/>
                  <a:pt x="98" y="12"/>
                </a:cubicBezTo>
                <a:cubicBezTo>
                  <a:pt x="146" y="60"/>
                  <a:pt x="142" y="52"/>
                  <a:pt x="142" y="81"/>
                </a:cubicBezTo>
                <a:cubicBezTo>
                  <a:pt x="142" y="105"/>
                  <a:pt x="104" y="143"/>
                  <a:pt x="80" y="143"/>
                </a:cubicBezTo>
                <a:cubicBezTo>
                  <a:pt x="50" y="143"/>
                  <a:pt x="60" y="148"/>
                  <a:pt x="11" y="99"/>
                </a:cubicBezTo>
                <a:cubicBezTo>
                  <a:pt x="7" y="102"/>
                  <a:pt x="0" y="109"/>
                  <a:pt x="0" y="109"/>
                </a:cubicBezTo>
                <a:cubicBezTo>
                  <a:pt x="1" y="169"/>
                  <a:pt x="58" y="226"/>
                  <a:pt x="117" y="226"/>
                </a:cubicBezTo>
                <a:cubicBezTo>
                  <a:pt x="128" y="226"/>
                  <a:pt x="140" y="223"/>
                  <a:pt x="151" y="217"/>
                </a:cubicBezTo>
                <a:lnTo>
                  <a:pt x="153" y="219"/>
                </a:lnTo>
                <a:cubicBezTo>
                  <a:pt x="157" y="209"/>
                  <a:pt x="163" y="200"/>
                  <a:pt x="171" y="192"/>
                </a:cubicBezTo>
                <a:lnTo>
                  <a:pt x="184" y="179"/>
                </a:lnTo>
                <a:close/>
                <a:moveTo>
                  <a:pt x="333" y="293"/>
                </a:moveTo>
                <a:lnTo>
                  <a:pt x="339" y="306"/>
                </a:lnTo>
                <a:lnTo>
                  <a:pt x="325" y="320"/>
                </a:lnTo>
                <a:lnTo>
                  <a:pt x="312" y="334"/>
                </a:lnTo>
                <a:cubicBezTo>
                  <a:pt x="304" y="341"/>
                  <a:pt x="295" y="347"/>
                  <a:pt x="285" y="351"/>
                </a:cubicBezTo>
                <a:lnTo>
                  <a:pt x="374" y="440"/>
                </a:lnTo>
                <a:lnTo>
                  <a:pt x="416" y="497"/>
                </a:lnTo>
                <a:lnTo>
                  <a:pt x="439" y="503"/>
                </a:lnTo>
                <a:lnTo>
                  <a:pt x="501" y="440"/>
                </a:lnTo>
                <a:lnTo>
                  <a:pt x="495" y="417"/>
                </a:lnTo>
                <a:lnTo>
                  <a:pt x="439" y="375"/>
                </a:lnTo>
                <a:lnTo>
                  <a:pt x="355" y="291"/>
                </a:lnTo>
                <a:lnTo>
                  <a:pt x="346" y="299"/>
                </a:lnTo>
                <a:lnTo>
                  <a:pt x="333" y="29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B134BFE-63BD-C466-9753-1A71BB1CBAE6}"/>
              </a:ext>
            </a:extLst>
          </p:cNvPr>
          <p:cNvSpPr txBox="1"/>
          <p:nvPr/>
        </p:nvSpPr>
        <p:spPr>
          <a:xfrm>
            <a:off x="916305" y="5633085"/>
            <a:ext cx="10324465" cy="927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1600" b="1" dirty="0"/>
              <a:t>为确保国家补贴资金安全，防止骗取、套取国家补贴资金现象的发生，真正促进农业增产、农民增收，大力推广农机深松整地作业网络监控系统十分必要。同时也可以解决基层农机部门人员较少、经费不足、工作量大的问题。</a:t>
            </a:r>
            <a:endParaRPr lang="zh-CN" altLang="en-US" sz="16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3E1CFFC6-D8E4-1D61-9A64-940B9999BC44}"/>
              </a:ext>
            </a:extLst>
          </p:cNvPr>
          <p:cNvGrpSpPr/>
          <p:nvPr/>
        </p:nvGrpSpPr>
        <p:grpSpPr>
          <a:xfrm>
            <a:off x="904911" y="1484784"/>
            <a:ext cx="10515600" cy="4021393"/>
            <a:chOff x="3457576" y="2551493"/>
            <a:chExt cx="5532438" cy="2042733"/>
          </a:xfrm>
        </p:grpSpPr>
        <p:sp>
          <p:nvSpPr>
            <p:cNvPr id="5" name="MH_Other_1">
              <a:extLst>
                <a:ext uri="{FF2B5EF4-FFF2-40B4-BE49-F238E27FC236}">
                  <a16:creationId xmlns:a16="http://schemas.microsoft.com/office/drawing/2014/main" id="{CB5BDCA5-BC66-1090-FDC2-EE16BAC51A8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457576" y="2700339"/>
              <a:ext cx="1800225" cy="1889125"/>
            </a:xfrm>
            <a:prstGeom prst="roundRect">
              <a:avLst>
                <a:gd name="adj" fmla="val 8986"/>
              </a:avLst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" name="MH_SubTitle_1">
              <a:extLst>
                <a:ext uri="{FF2B5EF4-FFF2-40B4-BE49-F238E27FC236}">
                  <a16:creationId xmlns:a16="http://schemas.microsoft.com/office/drawing/2014/main" id="{E0475AB6-BF3E-E4AF-5390-BF281B4003D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462338" y="2698751"/>
              <a:ext cx="1376362" cy="1890713"/>
            </a:xfrm>
            <a:custGeom>
              <a:avLst/>
              <a:gdLst/>
              <a:ahLst/>
              <a:cxnLst/>
              <a:rect l="l" t="t" r="r" b="b"/>
              <a:pathLst>
                <a:path w="2202752" h="3024335">
                  <a:moveTo>
                    <a:pt x="239621" y="0"/>
                  </a:moveTo>
                  <a:lnTo>
                    <a:pt x="2202752" y="0"/>
                  </a:lnTo>
                  <a:lnTo>
                    <a:pt x="2202752" y="3024335"/>
                  </a:lnTo>
                  <a:lnTo>
                    <a:pt x="239621" y="3024335"/>
                  </a:lnTo>
                  <a:cubicBezTo>
                    <a:pt x="107282" y="3024335"/>
                    <a:pt x="0" y="2917053"/>
                    <a:pt x="0" y="2784714"/>
                  </a:cubicBezTo>
                  <a:lnTo>
                    <a:pt x="0" y="239621"/>
                  </a:lnTo>
                  <a:cubicBezTo>
                    <a:pt x="0" y="107282"/>
                    <a:pt x="107282" y="0"/>
                    <a:pt x="239621" y="0"/>
                  </a:cubicBezTo>
                  <a:close/>
                </a:path>
              </a:pathLst>
            </a:custGeom>
            <a:solidFill>
              <a:srgbClr val="63A711"/>
            </a:solidFill>
            <a:ln w="25400" cap="flat" cmpd="sng" algn="ctr">
              <a:noFill/>
              <a:prstDash val="solid"/>
            </a:ln>
            <a:effectLst/>
          </p:spPr>
          <p:txBody>
            <a:bodyPr lIns="72000" tIns="288000" rIns="0" bIns="0" anchor="ctr">
              <a:norm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有效确定农机整地作业面积和评估作业质量</a:t>
              </a:r>
            </a:p>
          </p:txBody>
        </p:sp>
        <p:sp>
          <p:nvSpPr>
            <p:cNvPr id="7" name="MH_Other_2">
              <a:extLst>
                <a:ext uri="{FF2B5EF4-FFF2-40B4-BE49-F238E27FC236}">
                  <a16:creationId xmlns:a16="http://schemas.microsoft.com/office/drawing/2014/main" id="{DFE5AAA2-ACB4-DC24-66C5-1097B803841D}"/>
                </a:ext>
              </a:extLst>
            </p:cNvPr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43339" y="2551493"/>
              <a:ext cx="612775" cy="97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600" b="1">
                  <a:solidFill>
                    <a:srgbClr val="FFFFFF"/>
                  </a:solidFill>
                  <a:latin typeface="Agency FB" panose="020B0604020202020204" pitchFamily="34" charset="0"/>
                </a:rPr>
                <a:t>01</a:t>
              </a:r>
              <a:endParaRPr lang="zh-CN" altLang="en-US" sz="3600" b="1">
                <a:solidFill>
                  <a:srgbClr val="FFFFFF"/>
                </a:solidFill>
                <a:latin typeface="Agency FB" panose="020B0604020202020204" pitchFamily="34" charset="0"/>
              </a:endParaRPr>
            </a:p>
          </p:txBody>
        </p:sp>
        <p:sp>
          <p:nvSpPr>
            <p:cNvPr id="8" name="MH_Other_3">
              <a:extLst>
                <a:ext uri="{FF2B5EF4-FFF2-40B4-BE49-F238E27FC236}">
                  <a16:creationId xmlns:a16="http://schemas.microsoft.com/office/drawing/2014/main" id="{B0885732-02EF-AAA1-B25B-3A41DD874CBE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321301" y="2698751"/>
              <a:ext cx="1800225" cy="1890713"/>
            </a:xfrm>
            <a:prstGeom prst="roundRect">
              <a:avLst>
                <a:gd name="adj" fmla="val 8986"/>
              </a:avLst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MH_SubTitle_2">
              <a:extLst>
                <a:ext uri="{FF2B5EF4-FFF2-40B4-BE49-F238E27FC236}">
                  <a16:creationId xmlns:a16="http://schemas.microsoft.com/office/drawing/2014/main" id="{3B1358E2-BB75-8A9B-243E-FAAF8F2033D3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321301" y="2698751"/>
              <a:ext cx="1376363" cy="1890713"/>
            </a:xfrm>
            <a:custGeom>
              <a:avLst/>
              <a:gdLst/>
              <a:ahLst/>
              <a:cxnLst/>
              <a:rect l="l" t="t" r="r" b="b"/>
              <a:pathLst>
                <a:path w="2202752" h="3024335">
                  <a:moveTo>
                    <a:pt x="239621" y="0"/>
                  </a:moveTo>
                  <a:lnTo>
                    <a:pt x="2202752" y="0"/>
                  </a:lnTo>
                  <a:lnTo>
                    <a:pt x="2202752" y="3024335"/>
                  </a:lnTo>
                  <a:lnTo>
                    <a:pt x="239621" y="3024335"/>
                  </a:lnTo>
                  <a:cubicBezTo>
                    <a:pt x="107282" y="3024335"/>
                    <a:pt x="0" y="2917053"/>
                    <a:pt x="0" y="2784714"/>
                  </a:cubicBezTo>
                  <a:lnTo>
                    <a:pt x="0" y="239621"/>
                  </a:lnTo>
                  <a:cubicBezTo>
                    <a:pt x="0" y="107282"/>
                    <a:pt x="107282" y="0"/>
                    <a:pt x="239621" y="0"/>
                  </a:cubicBezTo>
                  <a:close/>
                </a:path>
              </a:pathLst>
            </a:cu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lIns="72000" tIns="288000" rIns="0" bIns="0" anchor="ctr">
              <a:norm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能有效防止耕地补贴骗取、套取现象</a:t>
              </a:r>
              <a:endParaRPr lang="en-US" altLang="zh-CN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MH_Other_4">
              <a:extLst>
                <a:ext uri="{FF2B5EF4-FFF2-40B4-BE49-F238E27FC236}">
                  <a16:creationId xmlns:a16="http://schemas.microsoft.com/office/drawing/2014/main" id="{1814297F-F164-7876-E4D7-76D089476AC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172325" y="2698751"/>
              <a:ext cx="1798638" cy="1890713"/>
            </a:xfrm>
            <a:prstGeom prst="roundRect">
              <a:avLst>
                <a:gd name="adj" fmla="val 8986"/>
              </a:avLst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MH_Other_5">
              <a:extLst>
                <a:ext uri="{FF2B5EF4-FFF2-40B4-BE49-F238E27FC236}">
                  <a16:creationId xmlns:a16="http://schemas.microsoft.com/office/drawing/2014/main" id="{45C2333E-2CEC-D9CC-7582-683482221E3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189789" y="2705101"/>
              <a:ext cx="1800225" cy="1889125"/>
            </a:xfrm>
            <a:prstGeom prst="roundRect">
              <a:avLst>
                <a:gd name="adj" fmla="val 8986"/>
              </a:avLst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MH_SubTitle_3">
              <a:extLst>
                <a:ext uri="{FF2B5EF4-FFF2-40B4-BE49-F238E27FC236}">
                  <a16:creationId xmlns:a16="http://schemas.microsoft.com/office/drawing/2014/main" id="{715A307C-D3FB-07AD-43C2-DA2BFFA7441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189788" y="2698751"/>
              <a:ext cx="1376362" cy="1890713"/>
            </a:xfrm>
            <a:custGeom>
              <a:avLst/>
              <a:gdLst/>
              <a:ahLst/>
              <a:cxnLst/>
              <a:rect l="l" t="t" r="r" b="b"/>
              <a:pathLst>
                <a:path w="2202752" h="3024335">
                  <a:moveTo>
                    <a:pt x="239621" y="0"/>
                  </a:moveTo>
                  <a:lnTo>
                    <a:pt x="2202752" y="0"/>
                  </a:lnTo>
                  <a:lnTo>
                    <a:pt x="2202752" y="3024335"/>
                  </a:lnTo>
                  <a:lnTo>
                    <a:pt x="239621" y="3024335"/>
                  </a:lnTo>
                  <a:cubicBezTo>
                    <a:pt x="107282" y="3024335"/>
                    <a:pt x="0" y="2917053"/>
                    <a:pt x="0" y="2784714"/>
                  </a:cubicBezTo>
                  <a:lnTo>
                    <a:pt x="0" y="239621"/>
                  </a:lnTo>
                  <a:cubicBezTo>
                    <a:pt x="0" y="107282"/>
                    <a:pt x="107282" y="0"/>
                    <a:pt x="239621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72000" tIns="288000" rIns="0" bIns="0" anchor="ctr">
              <a:norm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en-US" altLang="zh-CN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</a:t>
              </a:r>
              <a:r>
                <a:rPr lang="zh-CN" altLang="en-US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促进正在农作的农业增产，农民增收</a:t>
              </a:r>
              <a:endParaRPr lang="en-US" altLang="zh-CN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MH_Other_6">
              <a:extLst>
                <a:ext uri="{FF2B5EF4-FFF2-40B4-BE49-F238E27FC236}">
                  <a16:creationId xmlns:a16="http://schemas.microsoft.com/office/drawing/2014/main" id="{B152B170-A745-0090-AAA6-9D7EC8DB977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840093" y="3343275"/>
              <a:ext cx="593725" cy="592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MH_Other_7">
              <a:extLst>
                <a:ext uri="{FF2B5EF4-FFF2-40B4-BE49-F238E27FC236}">
                  <a16:creationId xmlns:a16="http://schemas.microsoft.com/office/drawing/2014/main" id="{0D0CE628-EDB9-5C74-3649-0C1B2019B83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884542" y="3390900"/>
              <a:ext cx="495300" cy="4953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D6EDBD"/>
              </a:solidFill>
              <a:prstDash val="solid"/>
            </a:ln>
            <a:effectLst/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MH_Other_8">
              <a:extLst>
                <a:ext uri="{FF2B5EF4-FFF2-40B4-BE49-F238E27FC236}">
                  <a16:creationId xmlns:a16="http://schemas.microsoft.com/office/drawing/2014/main" id="{45AF6D40-91A9-9A8B-20C0-76C44D39205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068693" y="3508376"/>
              <a:ext cx="180975" cy="258763"/>
            </a:xfrm>
            <a:prstGeom prst="chevron">
              <a:avLst>
                <a:gd name="adj" fmla="val 68854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MH_Other_9">
              <a:extLst>
                <a:ext uri="{FF2B5EF4-FFF2-40B4-BE49-F238E27FC236}">
                  <a16:creationId xmlns:a16="http://schemas.microsoft.com/office/drawing/2014/main" id="{1E79289A-E9E9-D1D1-D5D6-05746DA3A047}"/>
                </a:ext>
              </a:extLst>
            </p:cNvPr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703889" y="2551493"/>
              <a:ext cx="611187" cy="97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600" b="1">
                  <a:solidFill>
                    <a:srgbClr val="FFFFFF"/>
                  </a:solidFill>
                  <a:latin typeface="Agency FB" panose="020B0604020202020204" pitchFamily="34" charset="0"/>
                </a:rPr>
                <a:t>02</a:t>
              </a:r>
              <a:endParaRPr lang="zh-CN" altLang="en-US" sz="3600" b="1">
                <a:solidFill>
                  <a:srgbClr val="FFFFFF"/>
                </a:solidFill>
                <a:latin typeface="Agency FB" panose="020B0604020202020204" pitchFamily="34" charset="0"/>
              </a:endParaRPr>
            </a:p>
          </p:txBody>
        </p:sp>
        <p:sp>
          <p:nvSpPr>
            <p:cNvPr id="17" name="MH_Other_10">
              <a:extLst>
                <a:ext uri="{FF2B5EF4-FFF2-40B4-BE49-F238E27FC236}">
                  <a16:creationId xmlns:a16="http://schemas.microsoft.com/office/drawing/2014/main" id="{26470393-AD0A-D57D-848D-5699077B104C}"/>
                </a:ext>
              </a:extLst>
            </p:cNvPr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572375" y="2551493"/>
              <a:ext cx="611188" cy="97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600" b="1">
                  <a:solidFill>
                    <a:srgbClr val="FFFFFF"/>
                  </a:solidFill>
                  <a:latin typeface="Agency FB" panose="020B0604020202020204" pitchFamily="34" charset="0"/>
                </a:rPr>
                <a:t>03</a:t>
              </a:r>
              <a:endParaRPr lang="zh-CN" altLang="en-US" sz="3600" b="1">
                <a:solidFill>
                  <a:srgbClr val="FFFFFF"/>
                </a:solidFill>
                <a:latin typeface="Agency FB" panose="020B0604020202020204" pitchFamily="34" charset="0"/>
              </a:endParaRPr>
            </a:p>
          </p:txBody>
        </p:sp>
        <p:sp>
          <p:nvSpPr>
            <p:cNvPr id="18" name="MH_Other_11">
              <a:extLst>
                <a:ext uri="{FF2B5EF4-FFF2-40B4-BE49-F238E27FC236}">
                  <a16:creationId xmlns:a16="http://schemas.microsoft.com/office/drawing/2014/main" id="{5F53D44F-2F3D-06E4-EEC4-843621C11B2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858001" y="3343275"/>
              <a:ext cx="593725" cy="592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9" name="MH_Other_12">
              <a:extLst>
                <a:ext uri="{FF2B5EF4-FFF2-40B4-BE49-F238E27FC236}">
                  <a16:creationId xmlns:a16="http://schemas.microsoft.com/office/drawing/2014/main" id="{AC435144-F8DD-2020-2355-C67F65F4058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902450" y="3390900"/>
              <a:ext cx="495300" cy="4953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D1F3FF"/>
              </a:solidFill>
              <a:prstDash val="solid"/>
            </a:ln>
            <a:effectLst/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MH_Other_13">
              <a:extLst>
                <a:ext uri="{FF2B5EF4-FFF2-40B4-BE49-F238E27FC236}">
                  <a16:creationId xmlns:a16="http://schemas.microsoft.com/office/drawing/2014/main" id="{06D8384C-1282-0656-526B-4AF7BBAC361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086601" y="3508376"/>
              <a:ext cx="180975" cy="258763"/>
            </a:xfrm>
            <a:prstGeom prst="chevron">
              <a:avLst>
                <a:gd name="adj" fmla="val 68854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128464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1131444" y="685796"/>
            <a:ext cx="4203131" cy="699501"/>
            <a:chOff x="716110" y="200988"/>
            <a:chExt cx="4203131" cy="699501"/>
          </a:xfrm>
        </p:grpSpPr>
        <p:sp>
          <p:nvSpPr>
            <p:cNvPr id="54" name="文本框 53"/>
            <p:cNvSpPr txBox="1"/>
            <p:nvPr/>
          </p:nvSpPr>
          <p:spPr>
            <a:xfrm>
              <a:off x="716110" y="200988"/>
              <a:ext cx="4203131" cy="43751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685800"/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2-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解决方案</a:t>
              </a: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—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业务部署</a:t>
              </a: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2" name="Freeform 34">
            <a:extLst>
              <a:ext uri="{FF2B5EF4-FFF2-40B4-BE49-F238E27FC236}">
                <a16:creationId xmlns:a16="http://schemas.microsoft.com/office/drawing/2014/main" id="{2F11A189-EA14-DDC5-A464-F4097F4878A9}"/>
              </a:ext>
            </a:extLst>
          </p:cNvPr>
          <p:cNvSpPr>
            <a:spLocks noEditPoints="1"/>
          </p:cNvSpPr>
          <p:nvPr/>
        </p:nvSpPr>
        <p:spPr bwMode="auto">
          <a:xfrm>
            <a:off x="7467599" y="4826915"/>
            <a:ext cx="318438" cy="317226"/>
          </a:xfrm>
          <a:custGeom>
            <a:avLst/>
            <a:gdLst>
              <a:gd name="T0" fmla="*/ 459 w 508"/>
              <a:gd name="T1" fmla="*/ 434 h 503"/>
              <a:gd name="T2" fmla="*/ 407 w 508"/>
              <a:gd name="T3" fmla="*/ 434 h 503"/>
              <a:gd name="T4" fmla="*/ 490 w 508"/>
              <a:gd name="T5" fmla="*/ 49 h 503"/>
              <a:gd name="T6" fmla="*/ 421 w 508"/>
              <a:gd name="T7" fmla="*/ 1 h 503"/>
              <a:gd name="T8" fmla="*/ 239 w 508"/>
              <a:gd name="T9" fmla="*/ 164 h 503"/>
              <a:gd name="T10" fmla="*/ 213 w 508"/>
              <a:gd name="T11" fmla="*/ 201 h 503"/>
              <a:gd name="T12" fmla="*/ 190 w 508"/>
              <a:gd name="T13" fmla="*/ 212 h 503"/>
              <a:gd name="T14" fmla="*/ 193 w 508"/>
              <a:gd name="T15" fmla="*/ 281 h 503"/>
              <a:gd name="T16" fmla="*/ 45 w 508"/>
              <a:gd name="T17" fmla="*/ 409 h 503"/>
              <a:gd name="T18" fmla="*/ 29 w 508"/>
              <a:gd name="T19" fmla="*/ 503 h 503"/>
              <a:gd name="T20" fmla="*/ 105 w 508"/>
              <a:gd name="T21" fmla="*/ 427 h 503"/>
              <a:gd name="T22" fmla="*/ 225 w 508"/>
              <a:gd name="T23" fmla="*/ 314 h 503"/>
              <a:gd name="T24" fmla="*/ 292 w 508"/>
              <a:gd name="T25" fmla="*/ 314 h 503"/>
              <a:gd name="T26" fmla="*/ 312 w 508"/>
              <a:gd name="T27" fmla="*/ 272 h 503"/>
              <a:gd name="T28" fmla="*/ 341 w 508"/>
              <a:gd name="T29" fmla="*/ 266 h 503"/>
              <a:gd name="T30" fmla="*/ 490 w 508"/>
              <a:gd name="T31" fmla="*/ 49 h 503"/>
              <a:gd name="T32" fmla="*/ 198 w 508"/>
              <a:gd name="T33" fmla="*/ 165 h 503"/>
              <a:gd name="T34" fmla="*/ 204 w 508"/>
              <a:gd name="T35" fmla="*/ 158 h 503"/>
              <a:gd name="T36" fmla="*/ 220 w 508"/>
              <a:gd name="T37" fmla="*/ 142 h 503"/>
              <a:gd name="T38" fmla="*/ 109 w 508"/>
              <a:gd name="T39" fmla="*/ 1 h 503"/>
              <a:gd name="T40" fmla="*/ 142 w 508"/>
              <a:gd name="T41" fmla="*/ 81 h 503"/>
              <a:gd name="T42" fmla="*/ 11 w 508"/>
              <a:gd name="T43" fmla="*/ 99 h 503"/>
              <a:gd name="T44" fmla="*/ 117 w 508"/>
              <a:gd name="T45" fmla="*/ 226 h 503"/>
              <a:gd name="T46" fmla="*/ 153 w 508"/>
              <a:gd name="T47" fmla="*/ 219 h 503"/>
              <a:gd name="T48" fmla="*/ 184 w 508"/>
              <a:gd name="T49" fmla="*/ 179 h 503"/>
              <a:gd name="T50" fmla="*/ 339 w 508"/>
              <a:gd name="T51" fmla="*/ 306 h 503"/>
              <a:gd name="T52" fmla="*/ 312 w 508"/>
              <a:gd name="T53" fmla="*/ 334 h 503"/>
              <a:gd name="T54" fmla="*/ 374 w 508"/>
              <a:gd name="T55" fmla="*/ 440 h 503"/>
              <a:gd name="T56" fmla="*/ 439 w 508"/>
              <a:gd name="T57" fmla="*/ 503 h 503"/>
              <a:gd name="T58" fmla="*/ 495 w 508"/>
              <a:gd name="T59" fmla="*/ 417 h 503"/>
              <a:gd name="T60" fmla="*/ 355 w 508"/>
              <a:gd name="T61" fmla="*/ 291 h 503"/>
              <a:gd name="T62" fmla="*/ 333 w 508"/>
              <a:gd name="T63" fmla="*/ 293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08" h="503">
                <a:moveTo>
                  <a:pt x="433" y="407"/>
                </a:moveTo>
                <a:cubicBezTo>
                  <a:pt x="447" y="407"/>
                  <a:pt x="459" y="419"/>
                  <a:pt x="459" y="434"/>
                </a:cubicBezTo>
                <a:cubicBezTo>
                  <a:pt x="459" y="448"/>
                  <a:pt x="447" y="460"/>
                  <a:pt x="433" y="460"/>
                </a:cubicBezTo>
                <a:cubicBezTo>
                  <a:pt x="418" y="460"/>
                  <a:pt x="407" y="448"/>
                  <a:pt x="407" y="434"/>
                </a:cubicBezTo>
                <a:cubicBezTo>
                  <a:pt x="407" y="419"/>
                  <a:pt x="418" y="407"/>
                  <a:pt x="433" y="407"/>
                </a:cubicBezTo>
                <a:close/>
                <a:moveTo>
                  <a:pt x="490" y="49"/>
                </a:moveTo>
                <a:lnTo>
                  <a:pt x="455" y="14"/>
                </a:lnTo>
                <a:cubicBezTo>
                  <a:pt x="446" y="5"/>
                  <a:pt x="433" y="1"/>
                  <a:pt x="421" y="1"/>
                </a:cubicBezTo>
                <a:cubicBezTo>
                  <a:pt x="409" y="1"/>
                  <a:pt x="397" y="5"/>
                  <a:pt x="388" y="14"/>
                </a:cubicBezTo>
                <a:lnTo>
                  <a:pt x="239" y="164"/>
                </a:lnTo>
                <a:cubicBezTo>
                  <a:pt x="243" y="172"/>
                  <a:pt x="240" y="186"/>
                  <a:pt x="233" y="193"/>
                </a:cubicBezTo>
                <a:cubicBezTo>
                  <a:pt x="228" y="198"/>
                  <a:pt x="220" y="201"/>
                  <a:pt x="213" y="201"/>
                </a:cubicBezTo>
                <a:cubicBezTo>
                  <a:pt x="209" y="201"/>
                  <a:pt x="206" y="200"/>
                  <a:pt x="203" y="199"/>
                </a:cubicBezTo>
                <a:lnTo>
                  <a:pt x="190" y="212"/>
                </a:lnTo>
                <a:cubicBezTo>
                  <a:pt x="172" y="230"/>
                  <a:pt x="172" y="260"/>
                  <a:pt x="190" y="279"/>
                </a:cubicBezTo>
                <a:lnTo>
                  <a:pt x="193" y="281"/>
                </a:lnTo>
                <a:lnTo>
                  <a:pt x="76" y="398"/>
                </a:lnTo>
                <a:lnTo>
                  <a:pt x="45" y="409"/>
                </a:lnTo>
                <a:lnTo>
                  <a:pt x="0" y="474"/>
                </a:lnTo>
                <a:lnTo>
                  <a:pt x="29" y="503"/>
                </a:lnTo>
                <a:lnTo>
                  <a:pt x="94" y="458"/>
                </a:lnTo>
                <a:lnTo>
                  <a:pt x="105" y="427"/>
                </a:lnTo>
                <a:lnTo>
                  <a:pt x="222" y="310"/>
                </a:lnTo>
                <a:lnTo>
                  <a:pt x="225" y="314"/>
                </a:lnTo>
                <a:cubicBezTo>
                  <a:pt x="234" y="323"/>
                  <a:pt x="247" y="328"/>
                  <a:pt x="259" y="328"/>
                </a:cubicBezTo>
                <a:cubicBezTo>
                  <a:pt x="271" y="328"/>
                  <a:pt x="283" y="323"/>
                  <a:pt x="292" y="314"/>
                </a:cubicBezTo>
                <a:lnTo>
                  <a:pt x="305" y="301"/>
                </a:lnTo>
                <a:cubicBezTo>
                  <a:pt x="301" y="292"/>
                  <a:pt x="304" y="279"/>
                  <a:pt x="312" y="272"/>
                </a:cubicBezTo>
                <a:cubicBezTo>
                  <a:pt x="316" y="267"/>
                  <a:pt x="324" y="264"/>
                  <a:pt x="331" y="264"/>
                </a:cubicBezTo>
                <a:cubicBezTo>
                  <a:pt x="335" y="264"/>
                  <a:pt x="338" y="264"/>
                  <a:pt x="341" y="266"/>
                </a:cubicBezTo>
                <a:lnTo>
                  <a:pt x="490" y="116"/>
                </a:lnTo>
                <a:cubicBezTo>
                  <a:pt x="508" y="98"/>
                  <a:pt x="508" y="68"/>
                  <a:pt x="490" y="49"/>
                </a:cubicBezTo>
                <a:close/>
                <a:moveTo>
                  <a:pt x="184" y="179"/>
                </a:moveTo>
                <a:lnTo>
                  <a:pt x="198" y="165"/>
                </a:lnTo>
                <a:lnTo>
                  <a:pt x="211" y="171"/>
                </a:lnTo>
                <a:lnTo>
                  <a:pt x="204" y="158"/>
                </a:lnTo>
                <a:lnTo>
                  <a:pt x="219" y="144"/>
                </a:lnTo>
                <a:lnTo>
                  <a:pt x="220" y="142"/>
                </a:lnTo>
                <a:cubicBezTo>
                  <a:pt x="224" y="134"/>
                  <a:pt x="225" y="126"/>
                  <a:pt x="225" y="118"/>
                </a:cubicBezTo>
                <a:cubicBezTo>
                  <a:pt x="225" y="58"/>
                  <a:pt x="168" y="0"/>
                  <a:pt x="109" y="1"/>
                </a:cubicBezTo>
                <a:cubicBezTo>
                  <a:pt x="108" y="1"/>
                  <a:pt x="102" y="8"/>
                  <a:pt x="98" y="12"/>
                </a:cubicBezTo>
                <a:cubicBezTo>
                  <a:pt x="146" y="60"/>
                  <a:pt x="142" y="52"/>
                  <a:pt x="142" y="81"/>
                </a:cubicBezTo>
                <a:cubicBezTo>
                  <a:pt x="142" y="105"/>
                  <a:pt x="104" y="143"/>
                  <a:pt x="80" y="143"/>
                </a:cubicBezTo>
                <a:cubicBezTo>
                  <a:pt x="50" y="143"/>
                  <a:pt x="60" y="148"/>
                  <a:pt x="11" y="99"/>
                </a:cubicBezTo>
                <a:cubicBezTo>
                  <a:pt x="7" y="102"/>
                  <a:pt x="0" y="109"/>
                  <a:pt x="0" y="109"/>
                </a:cubicBezTo>
                <a:cubicBezTo>
                  <a:pt x="1" y="169"/>
                  <a:pt x="58" y="226"/>
                  <a:pt x="117" y="226"/>
                </a:cubicBezTo>
                <a:cubicBezTo>
                  <a:pt x="128" y="226"/>
                  <a:pt x="140" y="223"/>
                  <a:pt x="151" y="217"/>
                </a:cubicBezTo>
                <a:lnTo>
                  <a:pt x="153" y="219"/>
                </a:lnTo>
                <a:cubicBezTo>
                  <a:pt x="157" y="209"/>
                  <a:pt x="163" y="200"/>
                  <a:pt x="171" y="192"/>
                </a:cubicBezTo>
                <a:lnTo>
                  <a:pt x="184" y="179"/>
                </a:lnTo>
                <a:close/>
                <a:moveTo>
                  <a:pt x="333" y="293"/>
                </a:moveTo>
                <a:lnTo>
                  <a:pt x="339" y="306"/>
                </a:lnTo>
                <a:lnTo>
                  <a:pt x="325" y="320"/>
                </a:lnTo>
                <a:lnTo>
                  <a:pt x="312" y="334"/>
                </a:lnTo>
                <a:cubicBezTo>
                  <a:pt x="304" y="341"/>
                  <a:pt x="295" y="347"/>
                  <a:pt x="285" y="351"/>
                </a:cubicBezTo>
                <a:lnTo>
                  <a:pt x="374" y="440"/>
                </a:lnTo>
                <a:lnTo>
                  <a:pt x="416" y="497"/>
                </a:lnTo>
                <a:lnTo>
                  <a:pt x="439" y="503"/>
                </a:lnTo>
                <a:lnTo>
                  <a:pt x="501" y="440"/>
                </a:lnTo>
                <a:lnTo>
                  <a:pt x="495" y="417"/>
                </a:lnTo>
                <a:lnTo>
                  <a:pt x="439" y="375"/>
                </a:lnTo>
                <a:lnTo>
                  <a:pt x="355" y="291"/>
                </a:lnTo>
                <a:lnTo>
                  <a:pt x="346" y="299"/>
                </a:lnTo>
                <a:lnTo>
                  <a:pt x="333" y="29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0F0D87D-FF3F-F2F3-4194-23D2C5078AD2}"/>
              </a:ext>
            </a:extLst>
          </p:cNvPr>
          <p:cNvCxnSpPr/>
          <p:nvPr/>
        </p:nvCxnSpPr>
        <p:spPr bwMode="auto">
          <a:xfrm>
            <a:off x="1392499" y="2894825"/>
            <a:ext cx="1004080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B324CCF-FE19-95E3-FF05-BB18B0120398}"/>
              </a:ext>
            </a:extLst>
          </p:cNvPr>
          <p:cNvCxnSpPr/>
          <p:nvPr/>
        </p:nvCxnSpPr>
        <p:spPr bwMode="auto">
          <a:xfrm>
            <a:off x="1392499" y="4833059"/>
            <a:ext cx="1012269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23D37ABE-8C28-B9C9-75B9-514AF6ECA68E}"/>
              </a:ext>
            </a:extLst>
          </p:cNvPr>
          <p:cNvCxnSpPr/>
          <p:nvPr/>
        </p:nvCxnSpPr>
        <p:spPr bwMode="auto">
          <a:xfrm>
            <a:off x="6044517" y="2111482"/>
            <a:ext cx="0" cy="4514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8CEE2E45-5D56-37E2-DE7E-3852C62613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895" y="3012783"/>
            <a:ext cx="2199009" cy="14370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0CD77A5-0DF7-78FA-D63F-D28E604E2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895" y="5026198"/>
            <a:ext cx="2271664" cy="1347697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8D76A390-223A-B50F-B730-9D92FD57C3AA}"/>
              </a:ext>
            </a:extLst>
          </p:cNvPr>
          <p:cNvSpPr/>
          <p:nvPr/>
        </p:nvSpPr>
        <p:spPr>
          <a:xfrm>
            <a:off x="2333152" y="4530606"/>
            <a:ext cx="11729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+mj-ea"/>
                <a:ea typeface="+mj-ea"/>
              </a:rPr>
              <a:t>业务平台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F3CB14B-B7B2-A14C-0CDF-E3A7A56868D9}"/>
              </a:ext>
            </a:extLst>
          </p:cNvPr>
          <p:cNvSpPr/>
          <p:nvPr/>
        </p:nvSpPr>
        <p:spPr>
          <a:xfrm>
            <a:off x="2127969" y="6474822"/>
            <a:ext cx="14581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+mj-ea"/>
                <a:ea typeface="+mj-ea"/>
              </a:rPr>
              <a:t>物联网感知层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8368A76-4AAC-E65F-AE78-9F4AFCE596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7038" y="4837811"/>
            <a:ext cx="442595" cy="92392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35CE86D-61EF-BB8F-68BE-B5EF8ABFC1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4640" y="2430518"/>
            <a:ext cx="442595" cy="923925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2085896-D0E6-C0B4-73A0-07B6E96173A7}"/>
              </a:ext>
            </a:extLst>
          </p:cNvPr>
          <p:cNvSpPr/>
          <p:nvPr/>
        </p:nvSpPr>
        <p:spPr>
          <a:xfrm>
            <a:off x="7611668" y="5044824"/>
            <a:ext cx="8940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>
                <a:latin typeface="+mj-ea"/>
                <a:ea typeface="+mj-ea"/>
              </a:rPr>
              <a:t>通信基站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2E5ADED-7416-92C0-2C1A-34150A298EA1}"/>
              </a:ext>
            </a:extLst>
          </p:cNvPr>
          <p:cNvSpPr/>
          <p:nvPr/>
        </p:nvSpPr>
        <p:spPr>
          <a:xfrm>
            <a:off x="9605010" y="2923772"/>
            <a:ext cx="8940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>
                <a:latin typeface="+mj-ea"/>
                <a:ea typeface="+mj-ea"/>
              </a:rPr>
              <a:t>通信基站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27881CC-6315-2ADB-C072-D4F8480359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3615" y="3201655"/>
            <a:ext cx="2493645" cy="130746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A5EE0566-F16F-1932-698C-6B2AB0693D5D}"/>
              </a:ext>
            </a:extLst>
          </p:cNvPr>
          <p:cNvSpPr/>
          <p:nvPr/>
        </p:nvSpPr>
        <p:spPr>
          <a:xfrm>
            <a:off x="8589645" y="3886185"/>
            <a:ext cx="1462405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latin typeface="+mj-ea"/>
                <a:ea typeface="+mj-ea"/>
              </a:rPr>
              <a:t>共有云及私有云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223B367-8B33-7D40-5368-42EC3DFB91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1103" y="1133358"/>
            <a:ext cx="790281" cy="1576716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3C22C4B5-D2FC-DA93-D7E4-ADF7271DD01D}"/>
              </a:ext>
            </a:extLst>
          </p:cNvPr>
          <p:cNvSpPr/>
          <p:nvPr/>
        </p:nvSpPr>
        <p:spPr>
          <a:xfrm>
            <a:off x="4274107" y="6530089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>
                <a:latin typeface="+mj-ea"/>
                <a:ea typeface="+mj-ea"/>
              </a:rPr>
              <a:t>北斗定位终端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F69A364-5B47-4431-E6F3-A8910D08D4A9}"/>
              </a:ext>
            </a:extLst>
          </p:cNvPr>
          <p:cNvSpPr/>
          <p:nvPr/>
        </p:nvSpPr>
        <p:spPr>
          <a:xfrm>
            <a:off x="6184778" y="6530089"/>
            <a:ext cx="10718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>
                <a:latin typeface="+mj-ea"/>
                <a:ea typeface="+mj-ea"/>
              </a:rPr>
              <a:t>辅助传感器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18AA42C-7A2A-5BF3-C279-509B64B6FDC0}"/>
              </a:ext>
            </a:extLst>
          </p:cNvPr>
          <p:cNvSpPr/>
          <p:nvPr/>
        </p:nvSpPr>
        <p:spPr>
          <a:xfrm>
            <a:off x="7948218" y="6530089"/>
            <a:ext cx="8940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>
                <a:latin typeface="+mj-ea"/>
                <a:ea typeface="+mj-ea"/>
              </a:rPr>
              <a:t>控制主机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601EC58-C57B-BE6F-F769-E5FC17E24175}"/>
              </a:ext>
            </a:extLst>
          </p:cNvPr>
          <p:cNvSpPr/>
          <p:nvPr/>
        </p:nvSpPr>
        <p:spPr>
          <a:xfrm>
            <a:off x="9678058" y="6530089"/>
            <a:ext cx="12618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>
                <a:latin typeface="+mj-ea"/>
                <a:ea typeface="+mj-ea"/>
              </a:rPr>
              <a:t>视频实时控制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0A190979-9AE0-7853-3BDD-6BC4A40D9E96}"/>
              </a:ext>
            </a:extLst>
          </p:cNvPr>
          <p:cNvGrpSpPr/>
          <p:nvPr/>
        </p:nvGrpSpPr>
        <p:grpSpPr>
          <a:xfrm>
            <a:off x="6546850" y="5495290"/>
            <a:ext cx="737235" cy="516890"/>
            <a:chOff x="5353707" y="1685666"/>
            <a:chExt cx="1078991" cy="472238"/>
          </a:xfrm>
        </p:grpSpPr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B2FE567B-0626-6BF2-7B99-E8B2A864DB73}"/>
                </a:ext>
              </a:extLst>
            </p:cNvPr>
            <p:cNvCxnSpPr/>
            <p:nvPr/>
          </p:nvCxnSpPr>
          <p:spPr bwMode="auto">
            <a:xfrm>
              <a:off x="6427596" y="1685666"/>
              <a:ext cx="0" cy="34515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14515AE1-0DD4-D6B8-EC3B-71DD3CE75555}"/>
                </a:ext>
              </a:extLst>
            </p:cNvPr>
            <p:cNvCxnSpPr/>
            <p:nvPr/>
          </p:nvCxnSpPr>
          <p:spPr bwMode="auto">
            <a:xfrm>
              <a:off x="5358809" y="2041451"/>
              <a:ext cx="107388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5475EA4E-E0EB-FB83-1A96-4177319D83A5}"/>
                </a:ext>
              </a:extLst>
            </p:cNvPr>
            <p:cNvCxnSpPr/>
            <p:nvPr/>
          </p:nvCxnSpPr>
          <p:spPr bwMode="auto">
            <a:xfrm>
              <a:off x="5353707" y="2030819"/>
              <a:ext cx="0" cy="1270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53D18133-3D44-1C8D-8247-068B5859BCB1}"/>
              </a:ext>
            </a:extLst>
          </p:cNvPr>
          <p:cNvGrpSpPr/>
          <p:nvPr/>
        </p:nvGrpSpPr>
        <p:grpSpPr>
          <a:xfrm>
            <a:off x="4864100" y="5363845"/>
            <a:ext cx="2577465" cy="648335"/>
            <a:chOff x="5353707" y="1685666"/>
            <a:chExt cx="1078991" cy="472238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7A2B56BD-C631-F35A-5124-5D64A2A5ABD2}"/>
                </a:ext>
              </a:extLst>
            </p:cNvPr>
            <p:cNvCxnSpPr/>
            <p:nvPr/>
          </p:nvCxnSpPr>
          <p:spPr bwMode="auto">
            <a:xfrm>
              <a:off x="6427596" y="1685666"/>
              <a:ext cx="0" cy="2944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78FEB36B-2C56-E687-BBBE-1135785F5706}"/>
                </a:ext>
              </a:extLst>
            </p:cNvPr>
            <p:cNvCxnSpPr/>
            <p:nvPr/>
          </p:nvCxnSpPr>
          <p:spPr bwMode="auto">
            <a:xfrm>
              <a:off x="5358809" y="1971722"/>
              <a:ext cx="107388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E34AB2CE-99DB-AE23-1D63-BE66216E6BC1}"/>
                </a:ext>
              </a:extLst>
            </p:cNvPr>
            <p:cNvCxnSpPr/>
            <p:nvPr/>
          </p:nvCxnSpPr>
          <p:spPr bwMode="auto">
            <a:xfrm>
              <a:off x="5353707" y="1972329"/>
              <a:ext cx="0" cy="1855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04E88665-654C-9BA2-A722-FD94A6999F3B}"/>
              </a:ext>
            </a:extLst>
          </p:cNvPr>
          <p:cNvGrpSpPr/>
          <p:nvPr/>
        </p:nvGrpSpPr>
        <p:grpSpPr>
          <a:xfrm flipH="1">
            <a:off x="7496175" y="5363845"/>
            <a:ext cx="711200" cy="670560"/>
            <a:chOff x="5353707" y="1685666"/>
            <a:chExt cx="1078991" cy="472238"/>
          </a:xfrm>
        </p:grpSpPr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8E4CC3D2-41E0-11E5-E911-B7F7DA2B99D4}"/>
                </a:ext>
              </a:extLst>
            </p:cNvPr>
            <p:cNvCxnSpPr/>
            <p:nvPr/>
          </p:nvCxnSpPr>
          <p:spPr bwMode="auto">
            <a:xfrm>
              <a:off x="6427596" y="1685666"/>
              <a:ext cx="0" cy="34515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E1852461-D492-DAC9-A86D-77A6C8542278}"/>
                </a:ext>
              </a:extLst>
            </p:cNvPr>
            <p:cNvCxnSpPr/>
            <p:nvPr/>
          </p:nvCxnSpPr>
          <p:spPr bwMode="auto">
            <a:xfrm>
              <a:off x="5358809" y="2041451"/>
              <a:ext cx="107388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D77BE0FB-C802-4959-53A6-2883C3DC4946}"/>
                </a:ext>
              </a:extLst>
            </p:cNvPr>
            <p:cNvCxnSpPr/>
            <p:nvPr/>
          </p:nvCxnSpPr>
          <p:spPr bwMode="auto">
            <a:xfrm>
              <a:off x="5353707" y="2030819"/>
              <a:ext cx="0" cy="1270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53320E77-34B1-4C09-FDD6-DCD1F29D46FA}"/>
              </a:ext>
            </a:extLst>
          </p:cNvPr>
          <p:cNvGrpSpPr/>
          <p:nvPr/>
        </p:nvGrpSpPr>
        <p:grpSpPr>
          <a:xfrm flipH="1">
            <a:off x="7142480" y="5363845"/>
            <a:ext cx="2793365" cy="648335"/>
            <a:chOff x="5353707" y="1685666"/>
            <a:chExt cx="1078991" cy="472238"/>
          </a:xfrm>
        </p:grpSpPr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82D64F02-FDE8-BD47-2600-325E214BCC96}"/>
                </a:ext>
              </a:extLst>
            </p:cNvPr>
            <p:cNvCxnSpPr/>
            <p:nvPr/>
          </p:nvCxnSpPr>
          <p:spPr bwMode="auto">
            <a:xfrm>
              <a:off x="6427596" y="1685666"/>
              <a:ext cx="0" cy="2944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9E8C356A-DB19-B2AD-73E7-619409C93413}"/>
                </a:ext>
              </a:extLst>
            </p:cNvPr>
            <p:cNvCxnSpPr/>
            <p:nvPr/>
          </p:nvCxnSpPr>
          <p:spPr bwMode="auto">
            <a:xfrm>
              <a:off x="5358809" y="1971722"/>
              <a:ext cx="107388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F5D0C742-59D7-B522-43A5-52260F9CBB43}"/>
                </a:ext>
              </a:extLst>
            </p:cNvPr>
            <p:cNvCxnSpPr/>
            <p:nvPr/>
          </p:nvCxnSpPr>
          <p:spPr bwMode="auto">
            <a:xfrm>
              <a:off x="5353707" y="1972329"/>
              <a:ext cx="0" cy="1855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09FD267F-1015-4AEA-5705-FB6F5F074C3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842500" y="6017260"/>
            <a:ext cx="568960" cy="498475"/>
          </a:xfrm>
          <a:prstGeom prst="rect">
            <a:avLst/>
          </a:prstGeom>
        </p:spPr>
      </p:pic>
      <p:sp>
        <p:nvSpPr>
          <p:cNvPr id="42" name="Rectangle 492">
            <a:extLst>
              <a:ext uri="{FF2B5EF4-FFF2-40B4-BE49-F238E27FC236}">
                <a16:creationId xmlns:a16="http://schemas.microsoft.com/office/drawing/2014/main" id="{63B8C1BF-DFF1-A56D-A02D-462DEC777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8385" y="2581815"/>
            <a:ext cx="2296309" cy="19911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/>
            <a:r>
              <a:rPr lang="en-US" altLang="zh-CN">
                <a:latin typeface="+mj-ea"/>
                <a:ea typeface="+mj-ea"/>
              </a:rPr>
              <a:t>LAN</a:t>
            </a:r>
            <a:endParaRPr lang="zh-CN" altLang="en-US">
              <a:latin typeface="+mj-ea"/>
              <a:ea typeface="+mj-ea"/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C94A8556-5DCB-1A48-0A90-193BDB5C8EC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108" y="1665858"/>
            <a:ext cx="575695" cy="371750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BE7C49CE-3EFE-D943-21EA-6AAC3A7D7D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434" y="1467926"/>
            <a:ext cx="790281" cy="641651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id="{807BEF6C-5DFB-9787-AB82-278EFA7A8251}"/>
              </a:ext>
            </a:extLst>
          </p:cNvPr>
          <p:cNvSpPr/>
          <p:nvPr/>
        </p:nvSpPr>
        <p:spPr>
          <a:xfrm>
            <a:off x="5114830" y="1671759"/>
            <a:ext cx="64643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latin typeface="+mj-ea"/>
                <a:ea typeface="+mj-ea"/>
              </a:rPr>
              <a:t>PC</a:t>
            </a:r>
            <a:r>
              <a:rPr lang="zh-CN" altLang="en-US" sz="1600" dirty="0">
                <a:latin typeface="+mj-ea"/>
                <a:ea typeface="+mj-ea"/>
              </a:rPr>
              <a:t>端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BA48685A-7262-4FD7-5B8B-938F7466DC79}"/>
              </a:ext>
            </a:extLst>
          </p:cNvPr>
          <p:cNvSpPr/>
          <p:nvPr/>
        </p:nvSpPr>
        <p:spPr>
          <a:xfrm>
            <a:off x="9482812" y="1699054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latin typeface="+mj-ea"/>
                <a:ea typeface="+mj-ea"/>
              </a:rPr>
              <a:t>微信小程序</a:t>
            </a:r>
            <a:endParaRPr lang="en-US" altLang="zh-CN" sz="1600" dirty="0">
              <a:latin typeface="+mj-ea"/>
              <a:ea typeface="+mj-ea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6A0A36B3-1CF4-59D6-09DA-9B6C1C3E26ED}"/>
              </a:ext>
            </a:extLst>
          </p:cNvPr>
          <p:cNvSpPr/>
          <p:nvPr/>
        </p:nvSpPr>
        <p:spPr>
          <a:xfrm>
            <a:off x="7620161" y="1699054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latin typeface="+mj-ea"/>
                <a:ea typeface="+mj-ea"/>
              </a:rPr>
              <a:t>大屏幕</a:t>
            </a: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CE61DCDE-7020-3947-179B-867BAEEC5231}"/>
              </a:ext>
            </a:extLst>
          </p:cNvPr>
          <p:cNvGrpSpPr/>
          <p:nvPr/>
        </p:nvGrpSpPr>
        <p:grpSpPr>
          <a:xfrm>
            <a:off x="7700818" y="2109577"/>
            <a:ext cx="1078991" cy="472238"/>
            <a:chOff x="5353707" y="1685666"/>
            <a:chExt cx="1078991" cy="472238"/>
          </a:xfrm>
        </p:grpSpPr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29A6F1AA-678B-5FDC-2C5A-F58EB1CD4C2D}"/>
                </a:ext>
              </a:extLst>
            </p:cNvPr>
            <p:cNvCxnSpPr/>
            <p:nvPr/>
          </p:nvCxnSpPr>
          <p:spPr bwMode="auto">
            <a:xfrm>
              <a:off x="6427596" y="1685666"/>
              <a:ext cx="0" cy="34515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3720363E-CBF5-E587-9F73-C70102F336E2}"/>
                </a:ext>
              </a:extLst>
            </p:cNvPr>
            <p:cNvCxnSpPr/>
            <p:nvPr/>
          </p:nvCxnSpPr>
          <p:spPr bwMode="auto">
            <a:xfrm>
              <a:off x="5358809" y="2041451"/>
              <a:ext cx="107388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9C0737B5-FC7F-8B5C-B454-F580425B8103}"/>
                </a:ext>
              </a:extLst>
            </p:cNvPr>
            <p:cNvCxnSpPr/>
            <p:nvPr/>
          </p:nvCxnSpPr>
          <p:spPr bwMode="auto">
            <a:xfrm>
              <a:off x="5353707" y="2030819"/>
              <a:ext cx="0" cy="1270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52" name="图片 51">
            <a:extLst>
              <a:ext uri="{FF2B5EF4-FFF2-40B4-BE49-F238E27FC236}">
                <a16:creationId xmlns:a16="http://schemas.microsoft.com/office/drawing/2014/main" id="{8F7F8D28-3A8F-F6FD-003C-19E5B8FDFF8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898" y="1391060"/>
            <a:ext cx="2244547" cy="1179596"/>
          </a:xfrm>
          <a:prstGeom prst="rect">
            <a:avLst/>
          </a:prstGeom>
        </p:spPr>
      </p:pic>
      <p:sp>
        <p:nvSpPr>
          <p:cNvPr id="56" name="矩形 55">
            <a:extLst>
              <a:ext uri="{FF2B5EF4-FFF2-40B4-BE49-F238E27FC236}">
                <a16:creationId xmlns:a16="http://schemas.microsoft.com/office/drawing/2014/main" id="{7AC007F0-2074-EA4A-6EEC-D7F53002D37E}"/>
              </a:ext>
            </a:extLst>
          </p:cNvPr>
          <p:cNvSpPr/>
          <p:nvPr/>
        </p:nvSpPr>
        <p:spPr>
          <a:xfrm>
            <a:off x="2073531" y="2586390"/>
            <a:ext cx="1267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+mj-ea"/>
                <a:ea typeface="+mj-ea"/>
              </a:rPr>
              <a:t>展现应用层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5044385-DA3B-1D70-01EF-5D8C369F1D8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0633">
            <a:off x="7872523" y="6094190"/>
            <a:ext cx="795046" cy="494451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4012AA54-8C6B-2B1D-1285-28AE6F065D37}"/>
              </a:ext>
            </a:extLst>
          </p:cNvPr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424" y="5967530"/>
            <a:ext cx="846362" cy="653792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A4B9FCF6-F9BE-A8F6-5B84-0D81185D243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0458" y="6073256"/>
            <a:ext cx="882022" cy="52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8222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E2E7BF8-6F8C-C1EF-760F-E3F92C5EA3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0633">
            <a:off x="716788" y="1404243"/>
            <a:ext cx="2930906" cy="182277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D4FBE95-1CA3-9368-28E8-57D1BDFB6344}"/>
              </a:ext>
            </a:extLst>
          </p:cNvPr>
          <p:cNvSpPr txBox="1"/>
          <p:nvPr/>
        </p:nvSpPr>
        <p:spPr>
          <a:xfrm>
            <a:off x="232826" y="3390967"/>
            <a:ext cx="5350336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管理主机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4CH AHD1080P/720P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高清音视频输入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4G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全网通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+GPS/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北斗定位（普通精度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-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高精度）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WIFI/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蓝牙支持（可选）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强大算力支持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ADAS+DMS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（人脸识别）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+HOD+BSD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可拓展支持语音对讲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串口（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个）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+DC12V/5V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外供电源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拓展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IO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检测输入（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4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个）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+IO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检测输出（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个）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拓展支持网口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sym typeface="+mn-ea"/>
              </a:rPr>
              <a:t>可扩展性：可扩展对接各种智能外设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sym typeface="+mn-ea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sym typeface="+mn-ea"/>
              </a:rPr>
              <a:t>可延续性：预留各种接口做功能需求延申 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sym typeface="+mn-ea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sym typeface="+mn-ea"/>
              </a:rPr>
              <a:t>可接入性：摄像头盲点系统、毫米波雷达系统、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sym typeface="+mn-ea"/>
            </a:endParaRPr>
          </a:p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sym typeface="+mn-ea"/>
              </a:rPr>
              <a:t>    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sym typeface="+mn-ea"/>
              </a:rPr>
              <a:t> 超声波盲点系统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7E4FB9F-2984-A127-CE12-08EBE6231989}"/>
              </a:ext>
            </a:extLst>
          </p:cNvPr>
          <p:cNvSpPr>
            <a:spLocks noEditPoints="1"/>
          </p:cNvSpPr>
          <p:nvPr/>
        </p:nvSpPr>
        <p:spPr bwMode="auto">
          <a:xfrm>
            <a:off x="4968824" y="1988840"/>
            <a:ext cx="6995113" cy="3714336"/>
          </a:xfrm>
          <a:custGeom>
            <a:avLst/>
            <a:gdLst>
              <a:gd name="T0" fmla="*/ 1473 w 1618"/>
              <a:gd name="T1" fmla="*/ 349 h 857"/>
              <a:gd name="T2" fmla="*/ 1305 w 1618"/>
              <a:gd name="T3" fmla="*/ 411 h 857"/>
              <a:gd name="T4" fmla="*/ 1287 w 1618"/>
              <a:gd name="T5" fmla="*/ 373 h 857"/>
              <a:gd name="T6" fmla="*/ 1150 w 1618"/>
              <a:gd name="T7" fmla="*/ 201 h 857"/>
              <a:gd name="T8" fmla="*/ 1146 w 1618"/>
              <a:gd name="T9" fmla="*/ 39 h 857"/>
              <a:gd name="T10" fmla="*/ 1140 w 1618"/>
              <a:gd name="T11" fmla="*/ 0 h 857"/>
              <a:gd name="T12" fmla="*/ 1134 w 1618"/>
              <a:gd name="T13" fmla="*/ 39 h 857"/>
              <a:gd name="T14" fmla="*/ 1102 w 1618"/>
              <a:gd name="T15" fmla="*/ 206 h 857"/>
              <a:gd name="T16" fmla="*/ 996 w 1618"/>
              <a:gd name="T17" fmla="*/ 378 h 857"/>
              <a:gd name="T18" fmla="*/ 932 w 1618"/>
              <a:gd name="T19" fmla="*/ 407 h 857"/>
              <a:gd name="T20" fmla="*/ 699 w 1618"/>
              <a:gd name="T21" fmla="*/ 404 h 857"/>
              <a:gd name="T22" fmla="*/ 644 w 1618"/>
              <a:gd name="T23" fmla="*/ 414 h 857"/>
              <a:gd name="T24" fmla="*/ 626 w 1618"/>
              <a:gd name="T25" fmla="*/ 336 h 857"/>
              <a:gd name="T26" fmla="*/ 488 w 1618"/>
              <a:gd name="T27" fmla="*/ 201 h 857"/>
              <a:gd name="T28" fmla="*/ 505 w 1618"/>
              <a:gd name="T29" fmla="*/ 23 h 857"/>
              <a:gd name="T30" fmla="*/ 459 w 1618"/>
              <a:gd name="T31" fmla="*/ 23 h 857"/>
              <a:gd name="T32" fmla="*/ 475 w 1618"/>
              <a:gd name="T33" fmla="*/ 163 h 857"/>
              <a:gd name="T34" fmla="*/ 330 w 1618"/>
              <a:gd name="T35" fmla="*/ 349 h 857"/>
              <a:gd name="T36" fmla="*/ 315 w 1618"/>
              <a:gd name="T37" fmla="*/ 415 h 857"/>
              <a:gd name="T38" fmla="*/ 138 w 1618"/>
              <a:gd name="T39" fmla="*/ 350 h 857"/>
              <a:gd name="T40" fmla="*/ 111 w 1618"/>
              <a:gd name="T41" fmla="*/ 639 h 857"/>
              <a:gd name="T42" fmla="*/ 138 w 1618"/>
              <a:gd name="T43" fmla="*/ 819 h 857"/>
              <a:gd name="T44" fmla="*/ 145 w 1618"/>
              <a:gd name="T45" fmla="*/ 857 h 857"/>
              <a:gd name="T46" fmla="*/ 151 w 1618"/>
              <a:gd name="T47" fmla="*/ 818 h 857"/>
              <a:gd name="T48" fmla="*/ 159 w 1618"/>
              <a:gd name="T49" fmla="*/ 645 h 857"/>
              <a:gd name="T50" fmla="*/ 299 w 1618"/>
              <a:gd name="T51" fmla="*/ 481 h 857"/>
              <a:gd name="T52" fmla="*/ 324 w 1618"/>
              <a:gd name="T53" fmla="*/ 441 h 857"/>
              <a:gd name="T54" fmla="*/ 478 w 1618"/>
              <a:gd name="T55" fmla="*/ 497 h 857"/>
              <a:gd name="T56" fmla="*/ 638 w 1618"/>
              <a:gd name="T57" fmla="*/ 441 h 857"/>
              <a:gd name="T58" fmla="*/ 667 w 1618"/>
              <a:gd name="T59" fmla="*/ 484 h 857"/>
              <a:gd name="T60" fmla="*/ 779 w 1618"/>
              <a:gd name="T61" fmla="*/ 641 h 857"/>
              <a:gd name="T62" fmla="*/ 798 w 1618"/>
              <a:gd name="T63" fmla="*/ 819 h 857"/>
              <a:gd name="T64" fmla="*/ 805 w 1618"/>
              <a:gd name="T65" fmla="*/ 857 h 857"/>
              <a:gd name="T66" fmla="*/ 811 w 1618"/>
              <a:gd name="T67" fmla="*/ 818 h 857"/>
              <a:gd name="T68" fmla="*/ 819 w 1618"/>
              <a:gd name="T69" fmla="*/ 645 h 857"/>
              <a:gd name="T70" fmla="*/ 962 w 1618"/>
              <a:gd name="T71" fmla="*/ 482 h 857"/>
              <a:gd name="T72" fmla="*/ 987 w 1618"/>
              <a:gd name="T73" fmla="*/ 442 h 857"/>
              <a:gd name="T74" fmla="*/ 1141 w 1618"/>
              <a:gd name="T75" fmla="*/ 497 h 857"/>
              <a:gd name="T76" fmla="*/ 1299 w 1618"/>
              <a:gd name="T77" fmla="*/ 439 h 857"/>
              <a:gd name="T78" fmla="*/ 1320 w 1618"/>
              <a:gd name="T79" fmla="*/ 477 h 857"/>
              <a:gd name="T80" fmla="*/ 1449 w 1618"/>
              <a:gd name="T81" fmla="*/ 644 h 857"/>
              <a:gd name="T82" fmla="*/ 1457 w 1618"/>
              <a:gd name="T83" fmla="*/ 820 h 857"/>
              <a:gd name="T84" fmla="*/ 1465 w 1618"/>
              <a:gd name="T85" fmla="*/ 857 h 857"/>
              <a:gd name="T86" fmla="*/ 1469 w 1618"/>
              <a:gd name="T87" fmla="*/ 817 h 857"/>
              <a:gd name="T88" fmla="*/ 1490 w 1618"/>
              <a:gd name="T89" fmla="*/ 643 h 857"/>
              <a:gd name="T90" fmla="*/ 151 w 1618"/>
              <a:gd name="T91" fmla="*/ 615 h 857"/>
              <a:gd name="T92" fmla="*/ 151 w 1618"/>
              <a:gd name="T93" fmla="*/ 377 h 857"/>
              <a:gd name="T94" fmla="*/ 151 w 1618"/>
              <a:gd name="T95" fmla="*/ 615 h 857"/>
              <a:gd name="T96" fmla="*/ 359 w 1618"/>
              <a:gd name="T97" fmla="*/ 348 h 857"/>
              <a:gd name="T98" fmla="*/ 596 w 1618"/>
              <a:gd name="T99" fmla="*/ 348 h 857"/>
              <a:gd name="T100" fmla="*/ 816 w 1618"/>
              <a:gd name="T101" fmla="*/ 615 h 857"/>
              <a:gd name="T102" fmla="*/ 816 w 1618"/>
              <a:gd name="T103" fmla="*/ 377 h 857"/>
              <a:gd name="T104" fmla="*/ 816 w 1618"/>
              <a:gd name="T105" fmla="*/ 615 h 857"/>
              <a:gd name="T106" fmla="*/ 1021 w 1618"/>
              <a:gd name="T107" fmla="*/ 348 h 857"/>
              <a:gd name="T108" fmla="*/ 1259 w 1618"/>
              <a:gd name="T109" fmla="*/ 348 h 857"/>
              <a:gd name="T110" fmla="*/ 1467 w 1618"/>
              <a:gd name="T111" fmla="*/ 615 h 857"/>
              <a:gd name="T112" fmla="*/ 1467 w 1618"/>
              <a:gd name="T113" fmla="*/ 377 h 857"/>
              <a:gd name="T114" fmla="*/ 1467 w 1618"/>
              <a:gd name="T115" fmla="*/ 615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18" h="857">
                <a:moveTo>
                  <a:pt x="1615" y="492"/>
                </a:moveTo>
                <a:cubicBezTo>
                  <a:pt x="1612" y="415"/>
                  <a:pt x="1550" y="352"/>
                  <a:pt x="1473" y="349"/>
                </a:cubicBezTo>
                <a:cubicBezTo>
                  <a:pt x="1425" y="347"/>
                  <a:pt x="1382" y="368"/>
                  <a:pt x="1353" y="402"/>
                </a:cubicBezTo>
                <a:cubicBezTo>
                  <a:pt x="1341" y="417"/>
                  <a:pt x="1321" y="421"/>
                  <a:pt x="1305" y="411"/>
                </a:cubicBezTo>
                <a:cubicBezTo>
                  <a:pt x="1304" y="411"/>
                  <a:pt x="1304" y="411"/>
                  <a:pt x="1304" y="411"/>
                </a:cubicBezTo>
                <a:cubicBezTo>
                  <a:pt x="1291" y="403"/>
                  <a:pt x="1284" y="388"/>
                  <a:pt x="1287" y="373"/>
                </a:cubicBezTo>
                <a:cubicBezTo>
                  <a:pt x="1289" y="361"/>
                  <a:pt x="1289" y="348"/>
                  <a:pt x="1288" y="335"/>
                </a:cubicBezTo>
                <a:cubicBezTo>
                  <a:pt x="1281" y="263"/>
                  <a:pt x="1222" y="206"/>
                  <a:pt x="1150" y="201"/>
                </a:cubicBezTo>
                <a:cubicBezTo>
                  <a:pt x="1149" y="201"/>
                  <a:pt x="1148" y="201"/>
                  <a:pt x="1146" y="201"/>
                </a:cubicBezTo>
                <a:cubicBezTo>
                  <a:pt x="1146" y="39"/>
                  <a:pt x="1146" y="39"/>
                  <a:pt x="1146" y="39"/>
                </a:cubicBezTo>
                <a:cubicBezTo>
                  <a:pt x="1163" y="23"/>
                  <a:pt x="1163" y="23"/>
                  <a:pt x="1163" y="23"/>
                </a:cubicBezTo>
                <a:cubicBezTo>
                  <a:pt x="1140" y="0"/>
                  <a:pt x="1140" y="0"/>
                  <a:pt x="1140" y="0"/>
                </a:cubicBezTo>
                <a:cubicBezTo>
                  <a:pt x="1117" y="23"/>
                  <a:pt x="1117" y="23"/>
                  <a:pt x="1117" y="23"/>
                </a:cubicBezTo>
                <a:cubicBezTo>
                  <a:pt x="1134" y="39"/>
                  <a:pt x="1134" y="39"/>
                  <a:pt x="1134" y="39"/>
                </a:cubicBezTo>
                <a:cubicBezTo>
                  <a:pt x="1134" y="164"/>
                  <a:pt x="1134" y="164"/>
                  <a:pt x="1134" y="164"/>
                </a:cubicBezTo>
                <a:cubicBezTo>
                  <a:pt x="1134" y="183"/>
                  <a:pt x="1121" y="201"/>
                  <a:pt x="1102" y="206"/>
                </a:cubicBezTo>
                <a:cubicBezTo>
                  <a:pt x="1039" y="223"/>
                  <a:pt x="993" y="281"/>
                  <a:pt x="993" y="349"/>
                </a:cubicBezTo>
                <a:cubicBezTo>
                  <a:pt x="993" y="359"/>
                  <a:pt x="994" y="368"/>
                  <a:pt x="996" y="378"/>
                </a:cubicBezTo>
                <a:cubicBezTo>
                  <a:pt x="999" y="393"/>
                  <a:pt x="992" y="408"/>
                  <a:pt x="979" y="416"/>
                </a:cubicBezTo>
                <a:cubicBezTo>
                  <a:pt x="963" y="425"/>
                  <a:pt x="943" y="422"/>
                  <a:pt x="932" y="407"/>
                </a:cubicBezTo>
                <a:cubicBezTo>
                  <a:pt x="905" y="372"/>
                  <a:pt x="862" y="349"/>
                  <a:pt x="814" y="349"/>
                </a:cubicBezTo>
                <a:cubicBezTo>
                  <a:pt x="768" y="349"/>
                  <a:pt x="726" y="371"/>
                  <a:pt x="699" y="404"/>
                </a:cubicBezTo>
                <a:cubicBezTo>
                  <a:pt x="686" y="420"/>
                  <a:pt x="664" y="425"/>
                  <a:pt x="646" y="415"/>
                </a:cubicBezTo>
                <a:cubicBezTo>
                  <a:pt x="644" y="414"/>
                  <a:pt x="644" y="414"/>
                  <a:pt x="644" y="414"/>
                </a:cubicBezTo>
                <a:cubicBezTo>
                  <a:pt x="630" y="405"/>
                  <a:pt x="622" y="389"/>
                  <a:pt x="624" y="372"/>
                </a:cubicBezTo>
                <a:cubicBezTo>
                  <a:pt x="626" y="360"/>
                  <a:pt x="627" y="348"/>
                  <a:pt x="626" y="336"/>
                </a:cubicBezTo>
                <a:cubicBezTo>
                  <a:pt x="619" y="263"/>
                  <a:pt x="560" y="206"/>
                  <a:pt x="488" y="201"/>
                </a:cubicBezTo>
                <a:cubicBezTo>
                  <a:pt x="488" y="201"/>
                  <a:pt x="488" y="201"/>
                  <a:pt x="488" y="201"/>
                </a:cubicBezTo>
                <a:cubicBezTo>
                  <a:pt x="488" y="40"/>
                  <a:pt x="488" y="40"/>
                  <a:pt x="488" y="40"/>
                </a:cubicBezTo>
                <a:cubicBezTo>
                  <a:pt x="505" y="23"/>
                  <a:pt x="505" y="23"/>
                  <a:pt x="505" y="23"/>
                </a:cubicBezTo>
                <a:cubicBezTo>
                  <a:pt x="482" y="0"/>
                  <a:pt x="482" y="0"/>
                  <a:pt x="482" y="0"/>
                </a:cubicBezTo>
                <a:cubicBezTo>
                  <a:pt x="459" y="23"/>
                  <a:pt x="459" y="23"/>
                  <a:pt x="459" y="23"/>
                </a:cubicBezTo>
                <a:cubicBezTo>
                  <a:pt x="475" y="39"/>
                  <a:pt x="475" y="39"/>
                  <a:pt x="475" y="39"/>
                </a:cubicBezTo>
                <a:cubicBezTo>
                  <a:pt x="475" y="163"/>
                  <a:pt x="475" y="163"/>
                  <a:pt x="475" y="163"/>
                </a:cubicBezTo>
                <a:cubicBezTo>
                  <a:pt x="475" y="183"/>
                  <a:pt x="461" y="201"/>
                  <a:pt x="442" y="206"/>
                </a:cubicBezTo>
                <a:cubicBezTo>
                  <a:pt x="378" y="222"/>
                  <a:pt x="330" y="280"/>
                  <a:pt x="330" y="349"/>
                </a:cubicBezTo>
                <a:cubicBezTo>
                  <a:pt x="330" y="363"/>
                  <a:pt x="332" y="376"/>
                  <a:pt x="336" y="389"/>
                </a:cubicBezTo>
                <a:cubicBezTo>
                  <a:pt x="340" y="403"/>
                  <a:pt x="330" y="415"/>
                  <a:pt x="315" y="415"/>
                </a:cubicBezTo>
                <a:cubicBezTo>
                  <a:pt x="296" y="415"/>
                  <a:pt x="269" y="404"/>
                  <a:pt x="255" y="391"/>
                </a:cubicBezTo>
                <a:cubicBezTo>
                  <a:pt x="226" y="362"/>
                  <a:pt x="184" y="345"/>
                  <a:pt x="138" y="350"/>
                </a:cubicBezTo>
                <a:cubicBezTo>
                  <a:pt x="66" y="356"/>
                  <a:pt x="8" y="416"/>
                  <a:pt x="4" y="489"/>
                </a:cubicBezTo>
                <a:cubicBezTo>
                  <a:pt x="0" y="560"/>
                  <a:pt x="47" y="621"/>
                  <a:pt x="111" y="639"/>
                </a:cubicBezTo>
                <a:cubicBezTo>
                  <a:pt x="127" y="644"/>
                  <a:pt x="138" y="658"/>
                  <a:pt x="138" y="675"/>
                </a:cubicBezTo>
                <a:cubicBezTo>
                  <a:pt x="138" y="819"/>
                  <a:pt x="138" y="819"/>
                  <a:pt x="138" y="819"/>
                </a:cubicBezTo>
                <a:cubicBezTo>
                  <a:pt x="122" y="835"/>
                  <a:pt x="122" y="835"/>
                  <a:pt x="122" y="835"/>
                </a:cubicBezTo>
                <a:cubicBezTo>
                  <a:pt x="145" y="857"/>
                  <a:pt x="145" y="857"/>
                  <a:pt x="145" y="857"/>
                </a:cubicBezTo>
                <a:cubicBezTo>
                  <a:pt x="168" y="835"/>
                  <a:pt x="168" y="835"/>
                  <a:pt x="168" y="835"/>
                </a:cubicBezTo>
                <a:cubicBezTo>
                  <a:pt x="151" y="818"/>
                  <a:pt x="151" y="818"/>
                  <a:pt x="151" y="818"/>
                </a:cubicBezTo>
                <a:cubicBezTo>
                  <a:pt x="151" y="654"/>
                  <a:pt x="151" y="654"/>
                  <a:pt x="151" y="654"/>
                </a:cubicBezTo>
                <a:cubicBezTo>
                  <a:pt x="151" y="649"/>
                  <a:pt x="154" y="645"/>
                  <a:pt x="159" y="645"/>
                </a:cubicBezTo>
                <a:cubicBezTo>
                  <a:pt x="232" y="641"/>
                  <a:pt x="292" y="584"/>
                  <a:pt x="299" y="511"/>
                </a:cubicBezTo>
                <a:cubicBezTo>
                  <a:pt x="300" y="501"/>
                  <a:pt x="300" y="491"/>
                  <a:pt x="299" y="481"/>
                </a:cubicBezTo>
                <a:cubicBezTo>
                  <a:pt x="297" y="467"/>
                  <a:pt x="304" y="452"/>
                  <a:pt x="317" y="445"/>
                </a:cubicBezTo>
                <a:cubicBezTo>
                  <a:pt x="324" y="441"/>
                  <a:pt x="324" y="441"/>
                  <a:pt x="324" y="441"/>
                </a:cubicBezTo>
                <a:cubicBezTo>
                  <a:pt x="338" y="433"/>
                  <a:pt x="357" y="436"/>
                  <a:pt x="369" y="448"/>
                </a:cubicBezTo>
                <a:cubicBezTo>
                  <a:pt x="396" y="478"/>
                  <a:pt x="435" y="497"/>
                  <a:pt x="478" y="497"/>
                </a:cubicBezTo>
                <a:cubicBezTo>
                  <a:pt x="522" y="497"/>
                  <a:pt x="561" y="478"/>
                  <a:pt x="588" y="448"/>
                </a:cubicBezTo>
                <a:cubicBezTo>
                  <a:pt x="600" y="434"/>
                  <a:pt x="622" y="432"/>
                  <a:pt x="638" y="441"/>
                </a:cubicBezTo>
                <a:cubicBezTo>
                  <a:pt x="647" y="446"/>
                  <a:pt x="647" y="446"/>
                  <a:pt x="647" y="446"/>
                </a:cubicBezTo>
                <a:cubicBezTo>
                  <a:pt x="660" y="454"/>
                  <a:pt x="668" y="469"/>
                  <a:pt x="667" y="484"/>
                </a:cubicBezTo>
                <a:cubicBezTo>
                  <a:pt x="666" y="492"/>
                  <a:pt x="666" y="499"/>
                  <a:pt x="667" y="506"/>
                </a:cubicBezTo>
                <a:cubicBezTo>
                  <a:pt x="671" y="571"/>
                  <a:pt x="717" y="625"/>
                  <a:pt x="779" y="641"/>
                </a:cubicBezTo>
                <a:cubicBezTo>
                  <a:pt x="790" y="643"/>
                  <a:pt x="798" y="654"/>
                  <a:pt x="798" y="665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782" y="835"/>
                  <a:pt x="782" y="835"/>
                  <a:pt x="782" y="835"/>
                </a:cubicBezTo>
                <a:cubicBezTo>
                  <a:pt x="805" y="857"/>
                  <a:pt x="805" y="857"/>
                  <a:pt x="805" y="857"/>
                </a:cubicBezTo>
                <a:cubicBezTo>
                  <a:pt x="828" y="835"/>
                  <a:pt x="828" y="835"/>
                  <a:pt x="828" y="835"/>
                </a:cubicBezTo>
                <a:cubicBezTo>
                  <a:pt x="811" y="818"/>
                  <a:pt x="811" y="818"/>
                  <a:pt x="811" y="818"/>
                </a:cubicBezTo>
                <a:cubicBezTo>
                  <a:pt x="811" y="653"/>
                  <a:pt x="811" y="653"/>
                  <a:pt x="811" y="653"/>
                </a:cubicBezTo>
                <a:cubicBezTo>
                  <a:pt x="811" y="649"/>
                  <a:pt x="814" y="645"/>
                  <a:pt x="819" y="645"/>
                </a:cubicBezTo>
                <a:cubicBezTo>
                  <a:pt x="899" y="642"/>
                  <a:pt x="962" y="577"/>
                  <a:pt x="962" y="497"/>
                </a:cubicBezTo>
                <a:cubicBezTo>
                  <a:pt x="962" y="492"/>
                  <a:pt x="962" y="487"/>
                  <a:pt x="962" y="482"/>
                </a:cubicBezTo>
                <a:cubicBezTo>
                  <a:pt x="960" y="467"/>
                  <a:pt x="967" y="454"/>
                  <a:pt x="979" y="447"/>
                </a:cubicBezTo>
                <a:cubicBezTo>
                  <a:pt x="987" y="442"/>
                  <a:pt x="987" y="442"/>
                  <a:pt x="987" y="442"/>
                </a:cubicBezTo>
                <a:cubicBezTo>
                  <a:pt x="1002" y="434"/>
                  <a:pt x="1020" y="437"/>
                  <a:pt x="1032" y="449"/>
                </a:cubicBezTo>
                <a:cubicBezTo>
                  <a:pt x="1059" y="478"/>
                  <a:pt x="1098" y="497"/>
                  <a:pt x="1141" y="497"/>
                </a:cubicBezTo>
                <a:cubicBezTo>
                  <a:pt x="1185" y="497"/>
                  <a:pt x="1225" y="477"/>
                  <a:pt x="1252" y="447"/>
                </a:cubicBezTo>
                <a:cubicBezTo>
                  <a:pt x="1264" y="433"/>
                  <a:pt x="1283" y="430"/>
                  <a:pt x="1299" y="439"/>
                </a:cubicBezTo>
                <a:cubicBezTo>
                  <a:pt x="1302" y="440"/>
                  <a:pt x="1302" y="440"/>
                  <a:pt x="1302" y="440"/>
                </a:cubicBezTo>
                <a:cubicBezTo>
                  <a:pt x="1315" y="448"/>
                  <a:pt x="1322" y="462"/>
                  <a:pt x="1320" y="477"/>
                </a:cubicBezTo>
                <a:cubicBezTo>
                  <a:pt x="1319" y="489"/>
                  <a:pt x="1319" y="502"/>
                  <a:pt x="1320" y="515"/>
                </a:cubicBezTo>
                <a:cubicBezTo>
                  <a:pt x="1328" y="582"/>
                  <a:pt x="1382" y="636"/>
                  <a:pt x="1449" y="644"/>
                </a:cubicBezTo>
                <a:cubicBezTo>
                  <a:pt x="1454" y="644"/>
                  <a:pt x="1457" y="648"/>
                  <a:pt x="1457" y="652"/>
                </a:cubicBezTo>
                <a:cubicBezTo>
                  <a:pt x="1457" y="820"/>
                  <a:pt x="1457" y="820"/>
                  <a:pt x="1457" y="820"/>
                </a:cubicBezTo>
                <a:cubicBezTo>
                  <a:pt x="1442" y="835"/>
                  <a:pt x="1442" y="835"/>
                  <a:pt x="1442" y="835"/>
                </a:cubicBezTo>
                <a:cubicBezTo>
                  <a:pt x="1465" y="857"/>
                  <a:pt x="1465" y="857"/>
                  <a:pt x="1465" y="857"/>
                </a:cubicBezTo>
                <a:cubicBezTo>
                  <a:pt x="1488" y="835"/>
                  <a:pt x="1488" y="835"/>
                  <a:pt x="1488" y="835"/>
                </a:cubicBezTo>
                <a:cubicBezTo>
                  <a:pt x="1469" y="817"/>
                  <a:pt x="1469" y="817"/>
                  <a:pt x="1469" y="817"/>
                </a:cubicBezTo>
                <a:cubicBezTo>
                  <a:pt x="1469" y="668"/>
                  <a:pt x="1469" y="668"/>
                  <a:pt x="1469" y="668"/>
                </a:cubicBezTo>
                <a:cubicBezTo>
                  <a:pt x="1469" y="655"/>
                  <a:pt x="1478" y="645"/>
                  <a:pt x="1490" y="643"/>
                </a:cubicBezTo>
                <a:cubicBezTo>
                  <a:pt x="1563" y="632"/>
                  <a:pt x="1618" y="568"/>
                  <a:pt x="1615" y="492"/>
                </a:cubicBezTo>
                <a:close/>
                <a:moveTo>
                  <a:pt x="151" y="615"/>
                </a:moveTo>
                <a:cubicBezTo>
                  <a:pt x="85" y="615"/>
                  <a:pt x="32" y="561"/>
                  <a:pt x="32" y="496"/>
                </a:cubicBezTo>
                <a:cubicBezTo>
                  <a:pt x="32" y="430"/>
                  <a:pt x="85" y="377"/>
                  <a:pt x="151" y="377"/>
                </a:cubicBezTo>
                <a:cubicBezTo>
                  <a:pt x="216" y="377"/>
                  <a:pt x="269" y="430"/>
                  <a:pt x="269" y="496"/>
                </a:cubicBezTo>
                <a:cubicBezTo>
                  <a:pt x="269" y="561"/>
                  <a:pt x="216" y="615"/>
                  <a:pt x="151" y="615"/>
                </a:cubicBezTo>
                <a:close/>
                <a:moveTo>
                  <a:pt x="477" y="467"/>
                </a:moveTo>
                <a:cubicBezTo>
                  <a:pt x="412" y="467"/>
                  <a:pt x="359" y="413"/>
                  <a:pt x="359" y="348"/>
                </a:cubicBezTo>
                <a:cubicBezTo>
                  <a:pt x="359" y="282"/>
                  <a:pt x="412" y="229"/>
                  <a:pt x="477" y="229"/>
                </a:cubicBezTo>
                <a:cubicBezTo>
                  <a:pt x="543" y="229"/>
                  <a:pt x="596" y="282"/>
                  <a:pt x="596" y="348"/>
                </a:cubicBezTo>
                <a:cubicBezTo>
                  <a:pt x="596" y="413"/>
                  <a:pt x="543" y="467"/>
                  <a:pt x="477" y="467"/>
                </a:cubicBezTo>
                <a:close/>
                <a:moveTo>
                  <a:pt x="816" y="615"/>
                </a:moveTo>
                <a:cubicBezTo>
                  <a:pt x="751" y="615"/>
                  <a:pt x="697" y="561"/>
                  <a:pt x="697" y="496"/>
                </a:cubicBezTo>
                <a:cubicBezTo>
                  <a:pt x="697" y="430"/>
                  <a:pt x="751" y="377"/>
                  <a:pt x="816" y="377"/>
                </a:cubicBezTo>
                <a:cubicBezTo>
                  <a:pt x="882" y="377"/>
                  <a:pt x="935" y="430"/>
                  <a:pt x="935" y="496"/>
                </a:cubicBezTo>
                <a:cubicBezTo>
                  <a:pt x="935" y="561"/>
                  <a:pt x="882" y="615"/>
                  <a:pt x="816" y="615"/>
                </a:cubicBezTo>
                <a:close/>
                <a:moveTo>
                  <a:pt x="1140" y="467"/>
                </a:moveTo>
                <a:cubicBezTo>
                  <a:pt x="1075" y="467"/>
                  <a:pt x="1021" y="413"/>
                  <a:pt x="1021" y="348"/>
                </a:cubicBezTo>
                <a:cubicBezTo>
                  <a:pt x="1021" y="282"/>
                  <a:pt x="1075" y="229"/>
                  <a:pt x="1140" y="229"/>
                </a:cubicBezTo>
                <a:cubicBezTo>
                  <a:pt x="1206" y="229"/>
                  <a:pt x="1259" y="282"/>
                  <a:pt x="1259" y="348"/>
                </a:cubicBezTo>
                <a:cubicBezTo>
                  <a:pt x="1259" y="413"/>
                  <a:pt x="1206" y="467"/>
                  <a:pt x="1140" y="467"/>
                </a:cubicBezTo>
                <a:close/>
                <a:moveTo>
                  <a:pt x="1467" y="615"/>
                </a:moveTo>
                <a:cubicBezTo>
                  <a:pt x="1401" y="615"/>
                  <a:pt x="1348" y="561"/>
                  <a:pt x="1348" y="496"/>
                </a:cubicBezTo>
                <a:cubicBezTo>
                  <a:pt x="1348" y="430"/>
                  <a:pt x="1401" y="377"/>
                  <a:pt x="1467" y="377"/>
                </a:cubicBezTo>
                <a:cubicBezTo>
                  <a:pt x="1532" y="377"/>
                  <a:pt x="1585" y="430"/>
                  <a:pt x="1585" y="496"/>
                </a:cubicBezTo>
                <a:cubicBezTo>
                  <a:pt x="1585" y="561"/>
                  <a:pt x="1532" y="615"/>
                  <a:pt x="1467" y="615"/>
                </a:cubicBezTo>
                <a:close/>
              </a:path>
            </a:pathLst>
          </a:custGeo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99000">
                <a:srgbClr val="C9423B"/>
              </a:gs>
            </a:gsLst>
            <a:lin ang="36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BB0A861-EA08-A0D4-DC2E-844323F719ED}"/>
              </a:ext>
            </a:extLst>
          </p:cNvPr>
          <p:cNvSpPr txBox="1"/>
          <p:nvPr/>
        </p:nvSpPr>
        <p:spPr>
          <a:xfrm>
            <a:off x="5954365" y="1379358"/>
            <a:ext cx="21708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各类作业传感器：监测土壤温湿度、残膜回收等</a:t>
            </a:r>
            <a:endParaRPr lang="zh-CN" altLang="en-US" sz="1400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4A24411-21F6-B54A-0871-E087BD1A72F5}"/>
              </a:ext>
            </a:extLst>
          </p:cNvPr>
          <p:cNvSpPr txBox="1"/>
          <p:nvPr/>
        </p:nvSpPr>
        <p:spPr>
          <a:xfrm>
            <a:off x="7524719" y="5657009"/>
            <a:ext cx="17321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声控喇叭：状态提醒、语音交流</a:t>
            </a:r>
            <a:endParaRPr lang="zh-CN" altLang="en-US" sz="1400" b="1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2CF3FBE-9C37-183E-F668-76EBA6E49519}"/>
              </a:ext>
            </a:extLst>
          </p:cNvPr>
          <p:cNvSpPr txBox="1"/>
          <p:nvPr/>
        </p:nvSpPr>
        <p:spPr>
          <a:xfrm>
            <a:off x="8872133" y="1271636"/>
            <a:ext cx="177100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摄像机：对驾驶员行为和农机周围进行监管</a:t>
            </a:r>
            <a:endParaRPr lang="zh-CN" altLang="en-US" sz="1400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EC75956-DF9B-E8E8-5D00-79DB5A09C9DC}"/>
              </a:ext>
            </a:extLst>
          </p:cNvPr>
          <p:cNvSpPr txBox="1"/>
          <p:nvPr/>
        </p:nvSpPr>
        <p:spPr>
          <a:xfrm>
            <a:off x="10418861" y="5689878"/>
            <a:ext cx="16392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机具识别器：对机具进行识别，精准读取相应数据</a:t>
            </a:r>
            <a:endParaRPr lang="zh-CN" altLang="en-US" sz="1400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9C4BC29-7D03-3367-132A-7229C2F527A7}"/>
              </a:ext>
            </a:extLst>
          </p:cNvPr>
          <p:cNvSpPr txBox="1"/>
          <p:nvPr/>
        </p:nvSpPr>
        <p:spPr>
          <a:xfrm>
            <a:off x="4403608" y="5703176"/>
            <a:ext cx="22873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北斗定位终端：自动计邑作业面积、卫星定位跟踪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229540A-4A43-B6D3-F532-DE218679BD0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80546" y="3116791"/>
            <a:ext cx="851598" cy="70350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63399F7-7E61-CA86-89FE-39F710E679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47" y="3694627"/>
            <a:ext cx="819886" cy="85912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FCC3A60-B835-8B2A-163F-808598433C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4435" y="3254066"/>
            <a:ext cx="882022" cy="52321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E4533EA-F90D-A405-5B7A-1A6A107A684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837762" y="3828811"/>
            <a:ext cx="1004339" cy="707897"/>
          </a:xfrm>
          <a:prstGeom prst="rect">
            <a:avLst/>
          </a:prstGeom>
        </p:spPr>
      </p:pic>
      <p:sp>
        <p:nvSpPr>
          <p:cNvPr id="26" name="MH_Other_3">
            <a:extLst>
              <a:ext uri="{FF2B5EF4-FFF2-40B4-BE49-F238E27FC236}">
                <a16:creationId xmlns:a16="http://schemas.microsoft.com/office/drawing/2014/main" id="{DB78B5DF-5D6C-4C5E-3F4C-2218F258E1C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384492" y="1123311"/>
            <a:ext cx="727213" cy="1691366"/>
          </a:xfrm>
          <a:prstGeom prst="round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0" tIns="179954" rIns="0" bIns="0"/>
          <a:lstStyle/>
          <a:p>
            <a:pPr algn="ctr">
              <a:spcAft>
                <a:spcPts val="900"/>
              </a:spcAft>
              <a:defRPr/>
            </a:pPr>
            <a:r>
              <a:rPr lang="zh-CN" altLang="en-US" kern="0" dirty="0">
                <a:solidFill>
                  <a:srgbClr val="FFFFFF"/>
                </a:solidFill>
                <a:latin typeface="Raavi" panose="020B0502040204020203" pitchFamily="34" charset="0"/>
                <a:ea typeface="微软雅黑" panose="020B0503020204020204" pitchFamily="34" charset="-122"/>
                <a:cs typeface="Raavi" panose="020B0502040204020203" pitchFamily="34" charset="0"/>
              </a:rPr>
              <a:t>扩</a:t>
            </a:r>
            <a:endParaRPr lang="en-US" altLang="zh-CN" kern="0" dirty="0">
              <a:solidFill>
                <a:srgbClr val="FFFFFF"/>
              </a:solidFill>
              <a:latin typeface="Raavi" panose="020B0502040204020203" pitchFamily="34" charset="0"/>
              <a:ea typeface="微软雅黑" panose="020B0503020204020204" pitchFamily="34" charset="-122"/>
              <a:cs typeface="Raavi" panose="020B0502040204020203" pitchFamily="34" charset="0"/>
            </a:endParaRPr>
          </a:p>
          <a:p>
            <a:pPr algn="ctr">
              <a:spcAft>
                <a:spcPts val="900"/>
              </a:spcAft>
              <a:defRPr/>
            </a:pPr>
            <a:r>
              <a:rPr lang="zh-CN" altLang="en-US" kern="0" dirty="0">
                <a:solidFill>
                  <a:srgbClr val="FFFFFF"/>
                </a:solidFill>
                <a:latin typeface="Raavi" panose="020B0502040204020203" pitchFamily="34" charset="0"/>
                <a:ea typeface="微软雅黑" panose="020B0503020204020204" pitchFamily="34" charset="-122"/>
                <a:cs typeface="Raavi" panose="020B0502040204020203" pitchFamily="34" charset="0"/>
              </a:rPr>
              <a:t>展</a:t>
            </a:r>
            <a:endParaRPr lang="en-US" altLang="zh-CN" kern="0" dirty="0">
              <a:solidFill>
                <a:srgbClr val="FFFFFF"/>
              </a:solidFill>
              <a:latin typeface="Raavi" panose="020B0502040204020203" pitchFamily="34" charset="0"/>
              <a:ea typeface="微软雅黑" panose="020B0503020204020204" pitchFamily="34" charset="-122"/>
              <a:cs typeface="Raavi" panose="020B0502040204020203" pitchFamily="34" charset="0"/>
            </a:endParaRPr>
          </a:p>
          <a:p>
            <a:pPr algn="ctr">
              <a:spcAft>
                <a:spcPts val="900"/>
              </a:spcAft>
              <a:defRPr/>
            </a:pPr>
            <a:r>
              <a:rPr lang="zh-CN" altLang="en-US" kern="0" dirty="0">
                <a:solidFill>
                  <a:srgbClr val="FFFFFF"/>
                </a:solidFill>
                <a:latin typeface="Raavi" panose="020B0502040204020203" pitchFamily="34" charset="0"/>
                <a:ea typeface="微软雅黑" panose="020B0503020204020204" pitchFamily="34" charset="-122"/>
                <a:cs typeface="Raavi" panose="020B0502040204020203" pitchFamily="34" charset="0"/>
              </a:rPr>
              <a:t>性</a:t>
            </a:r>
            <a:endParaRPr lang="en-US" altLang="zh-CN" kern="0" dirty="0">
              <a:solidFill>
                <a:srgbClr val="FFFFFF"/>
              </a:solidFill>
              <a:latin typeface="Raavi" panose="020B0502040204020203" pitchFamily="34" charset="0"/>
              <a:ea typeface="微软雅黑" panose="020B0503020204020204" pitchFamily="34" charset="-122"/>
              <a:cs typeface="Raavi" panose="020B0502040204020203" pitchFamily="34" charset="0"/>
            </a:endParaRPr>
          </a:p>
          <a:p>
            <a:pPr algn="ctr">
              <a:spcAft>
                <a:spcPts val="900"/>
              </a:spcAft>
              <a:defRPr/>
            </a:pPr>
            <a:r>
              <a:rPr lang="zh-CN" altLang="en-US" kern="0" dirty="0">
                <a:solidFill>
                  <a:srgbClr val="FFFFFF"/>
                </a:solidFill>
                <a:latin typeface="Raavi" panose="020B0502040204020203" pitchFamily="34" charset="0"/>
                <a:ea typeface="微软雅黑" panose="020B0503020204020204" pitchFamily="34" charset="-122"/>
                <a:cs typeface="Raavi" panose="020B0502040204020203" pitchFamily="34" charset="0"/>
              </a:rPr>
              <a:t>强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457BC5C9-B1A0-EC26-0EE4-6AB7A0CF1243}"/>
              </a:ext>
            </a:extLst>
          </p:cNvPr>
          <p:cNvGrpSpPr/>
          <p:nvPr/>
        </p:nvGrpSpPr>
        <p:grpSpPr>
          <a:xfrm>
            <a:off x="1131444" y="685796"/>
            <a:ext cx="4203131" cy="699501"/>
            <a:chOff x="716110" y="200988"/>
            <a:chExt cx="4203131" cy="699501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EDEF7382-983E-1308-A08A-57BF36865F28}"/>
                </a:ext>
              </a:extLst>
            </p:cNvPr>
            <p:cNvSpPr txBox="1"/>
            <p:nvPr/>
          </p:nvSpPr>
          <p:spPr>
            <a:xfrm>
              <a:off x="716110" y="200988"/>
              <a:ext cx="4203131" cy="43751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685800"/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2-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解决方案</a:t>
              </a: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—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硬件展示</a:t>
              </a: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77308503-5444-E591-6E5E-38CCA74655B1}"/>
                </a:ext>
              </a:extLst>
            </p:cNvPr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</p:cxn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2837314D-C311-23A5-7CEE-DFBD01CB7A23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981" y="3820294"/>
            <a:ext cx="846362" cy="65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998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1131444" y="685796"/>
            <a:ext cx="4203131" cy="699501"/>
            <a:chOff x="716110" y="200988"/>
            <a:chExt cx="4203131" cy="699501"/>
          </a:xfrm>
        </p:grpSpPr>
        <p:sp>
          <p:nvSpPr>
            <p:cNvPr id="54" name="文本框 53"/>
            <p:cNvSpPr txBox="1"/>
            <p:nvPr/>
          </p:nvSpPr>
          <p:spPr>
            <a:xfrm>
              <a:off x="716110" y="200988"/>
              <a:ext cx="4203131" cy="43751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685800"/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2-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解决方案</a:t>
              </a: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-PC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展示</a:t>
              </a: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</p:cxn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C784ADE5-BD66-4CE9-4703-406468DEF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396" y="1431364"/>
            <a:ext cx="7039063" cy="362122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7896DC6-43AB-1E87-34A1-891DD467BA87}"/>
              </a:ext>
            </a:extLst>
          </p:cNvPr>
          <p:cNvSpPr txBox="1"/>
          <p:nvPr/>
        </p:nvSpPr>
        <p:spPr>
          <a:xfrm>
            <a:off x="337820" y="4725035"/>
            <a:ext cx="8994140" cy="2482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为农机户提供云计算作业实时图像及视频数据和面积精准统计服务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为农机合作社和农场提供农机在线管理服务</a:t>
            </a:r>
            <a:endParaRPr lang="en-US" altLang="zh-CN" sz="1800" b="1" dirty="0">
              <a:solidFill>
                <a:schemeClr val="tx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为各级政府提供作业数量、作业质量、补贴发放和调度管理依据</a:t>
            </a:r>
            <a:endParaRPr lang="en-US" altLang="zh-CN" sz="1800" b="1" dirty="0">
              <a:solidFill>
                <a:schemeClr val="tx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未来成为农机作业“滴滴</a:t>
            </a:r>
            <a:r>
              <a:rPr lang="zh-CN" altLang="en-US" sz="1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  <a:endParaRPr lang="en-US" altLang="zh-CN" sz="1800" b="1" dirty="0">
              <a:solidFill>
                <a:schemeClr val="tx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endParaRPr lang="en-US" altLang="zh-CN" sz="1800" b="1" dirty="0">
              <a:solidFill>
                <a:schemeClr val="tx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73DA5D2-B2EF-97DE-D895-229F1AFC5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304" y="1431364"/>
            <a:ext cx="4091783" cy="362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1788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1131444" y="685796"/>
            <a:ext cx="4203131" cy="699501"/>
            <a:chOff x="716110" y="200988"/>
            <a:chExt cx="4203131" cy="699501"/>
          </a:xfrm>
        </p:grpSpPr>
        <p:sp>
          <p:nvSpPr>
            <p:cNvPr id="54" name="文本框 53"/>
            <p:cNvSpPr txBox="1"/>
            <p:nvPr/>
          </p:nvSpPr>
          <p:spPr>
            <a:xfrm>
              <a:off x="716110" y="200988"/>
              <a:ext cx="4203131" cy="43751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685800"/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2-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解决方案</a:t>
              </a: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-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面积测算</a:t>
              </a: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BB76C04B-68B7-EAE9-374B-D5BBA01C8361}"/>
              </a:ext>
            </a:extLst>
          </p:cNvPr>
          <p:cNvGrpSpPr/>
          <p:nvPr/>
        </p:nvGrpSpPr>
        <p:grpSpPr>
          <a:xfrm>
            <a:off x="2353965" y="1484784"/>
            <a:ext cx="9584055" cy="4338955"/>
            <a:chOff x="2972" y="2610"/>
            <a:chExt cx="11634" cy="503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EEC864F-BE72-0680-C8C0-5F1167324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6" y="2635"/>
              <a:ext cx="2806" cy="501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5DAA42C-D14F-281B-D22B-4A8AF3C5F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1" y="2610"/>
              <a:ext cx="2685" cy="503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30BB50EB-6F2D-A3BA-014C-A135D9CAD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15" y="2636"/>
              <a:ext cx="2806" cy="501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3F7C25E3-16FF-55F4-80D4-5B814E9A6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72" y="2636"/>
              <a:ext cx="2712" cy="500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36672601-94D5-39AC-4432-F605A6A5026C}"/>
              </a:ext>
            </a:extLst>
          </p:cNvPr>
          <p:cNvSpPr txBox="1"/>
          <p:nvPr/>
        </p:nvSpPr>
        <p:spPr>
          <a:xfrm>
            <a:off x="2333645" y="5534179"/>
            <a:ext cx="7496175" cy="122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手机端在线实时农机作业场景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农机作业实时统计（作业面积，作业质量及达标率）汇总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4642D79-C12C-5E16-DFF5-2F5E7FD10F93}"/>
              </a:ext>
            </a:extLst>
          </p:cNvPr>
          <p:cNvSpPr txBox="1"/>
          <p:nvPr/>
        </p:nvSpPr>
        <p:spPr>
          <a:xfrm>
            <a:off x="254633" y="4556059"/>
            <a:ext cx="19194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北斗定位终端：</a:t>
            </a:r>
            <a:endParaRPr lang="en-US" altLang="zh-CN" sz="1400" b="1" dirty="0">
              <a:solidFill>
                <a:schemeClr val="bg1">
                  <a:lumMod val="50000"/>
                </a:schemeClr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r>
              <a:rPr lang="zh-CN" altLang="en-US" sz="1000" dirty="0"/>
              <a:t>支持北斗三代 </a:t>
            </a:r>
            <a:endParaRPr lang="en-US" altLang="zh-CN" sz="1000" dirty="0"/>
          </a:p>
          <a:p>
            <a:r>
              <a:rPr lang="zh-CN" altLang="en-US" sz="1000" dirty="0"/>
              <a:t>高集成度，单芯片接收机解决方案 </a:t>
            </a:r>
            <a:endParaRPr lang="en-US" altLang="zh-CN" sz="1000" dirty="0"/>
          </a:p>
          <a:p>
            <a:r>
              <a:rPr lang="zh-CN" altLang="en-US" sz="1000" dirty="0"/>
              <a:t>同时接收多波段多系统卫星信号 </a:t>
            </a:r>
            <a:endParaRPr lang="en-US" altLang="zh-CN" sz="1000" dirty="0"/>
          </a:p>
          <a:p>
            <a:r>
              <a:rPr lang="zh-CN" altLang="en-US" sz="1000" dirty="0"/>
              <a:t>采用星基差分技术，可配置多种精度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1A1A72A-30B1-0909-4127-A158676A8B55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03" y="2296506"/>
            <a:ext cx="1919481" cy="160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40718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C5CD29A-3ACC-4FB8-9CFB-5F9A5988C3F9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DZb60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2W+t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DZb60i+fNZIuQIAAFEKAAAhAAAAdW5pdmVyc2FsL2ZsYXNoX3NraW5fc2V0dGluZ3MueG1slVbbTuMwEH3nK6ruO2GvZSVTCUpXQmIXBIh3p5kmVh07sp2y/fv1ODax24ZmO0KqZ87xXDwzhegNE/OzyYSsJJfqGYxhotSoCboJK66meWuMFOcrKQwIcy6kqimfzj/9ch+SOeQpltyCGstZ0xX0bmbuM4bifXyfoQwRVrJuqNjdy1Ke53S1KZVsRXEytGrXgOJMbCzy4udssRx0wJk2dwbqJKblJco4SqNAa8CQfixRTrI4zYEHTxfuM5LTu/o4+z3almlmHO36M8oQraElpEW+vEYZxgt7e/oqM5SPCQb+Ggv9+gVlEMrpDlR6+e03lEGGbNrmf3qkUbLEgqacjx/xncMlLez4YVQXKCcJmBA6OvkKvjwu19sI5L/Gc09wXJXkj1jXvYWAj55zmBvVAsnCqbPpSr49tMbOB8zXlGsLiFU96NEG/UhbHa5JdT3uCd6YKCKQV/SIV8nbGhZdvBEw1ff4xeLGrYo4vnddFKCCrVdGEfbKHvnHlvUAGSl75DNnBTwIvjuA71s6TnjiG+ofM6q+jz4pvzWDoPYYChZOwYqu7nFydeTbKwKmlgXMNcbzwmrAZyOZ03UxZQdBEUG3rKSGSfEbcfnOZaNJtmfwrXa8sYhhhsOxfnMx2i0dP5g7n50sCOl+FfrkuvPE2CV+NaXG0FVV218lPZ14np0SW5hpdpyBa9LCQd2JtRzJqanagHqRko/1IqSBGOsyGwLLbrSG4CSLSkCy40Um/pJj1RdtnYNa2kdjELom1XW4ipUVt3/mlcEbFClhwNgxTWWvE5S9N2Wk8B0AVK2q0LLdobPULTeMwxbC5EcKl/BQZkTbFh3qtmtzD2sT95vXjGpIvyj6RolxqeEI4dXGJdOVExtG9LyhuXaZJWMfVnB/c7KUwy7D1ovXmDv7TkoutvbDClol/iv5D1BLAwQUAAIACAA2W+tIKpYPZ/4CAACXCwAAJgAAAHVuaXZlcnNhbC9odG1sX3B1Ymxpc2hpbmdfc2V0dGluZ3MueG1szZZvTxoxGMDf8ymaLr6UU+emI3cYIxiJToiwTV+Zci1cY6+9tT3wfLVPsw+2T7KnV0CIjp1GloUQ6NM+v+df+7Th0X0q0IRpw5WM8G59ByMmY0W5HEf4y+B0+xAjY4mkRCjJIiwVRkfNWpjlQ8FN0mfWwlKDACNNI7MRTqzNGkEwnU7r3GTazSqRW+CbeqzSINPMMGmZDjJBCvixRcYMnhEqAOCbKjlTa9ZqCIWe9FnRXDDEKXguuQuKiDObChz4VUMS3421yiU9UUJppMfDCL87PHaf+RpPavGUSZcS0wShE9sGoZQ7J4jo8weGEsbHCXh7sI/RlFObRHhv31FgdfCUUrJ95MRRThSkQNoZPmWWUGKJH3p7lt1bMxd4ES0kSXk8gBnkwo9wa3B7dtNrX110Ls9vB93uxaDT806UOsEqJwxWDYXgkMp1zBZ2QmItiRPwG3RGRBgWBsui+bKRkivOuTEaKgGpL7UwGoGnoojwseZEYMQtETxezFqix8yecgExON3d+kha/Aj08cYJ0YYtG5rPGJfFuPlN5YKiQuVI8DuGrEIQUZ7Cv4Sh5XSjkVZpKRXEWGQEpwxNOJsyelRmaQb8k6EbMJHmoAmbLxPMegvfc/6AhmykNHAZmcBWBTk3nl9/ETgjxjxCydzHrf5Fp9W+7Vy22tdbLkBCJ0TGL4RDCVma2Y3wSYGksnM9SEdMcsPKolBOy7kqsdVfXwbD01z4Mr91MZbQGyzJZqy8pDB/9aCy2YRMyoPoDleJhiPIoSSeCRMxHHcuc1YVGBOJlBQFIjE0KuOO9YSr3IDEH2CPNq/30OsjLsvRGG4OsKgp05WQO7t77/c/fDw4/NSoB79+/NxeqzRr4T1BnDnfw0/WNvFFI3/aDcPA9c7n27DV+b/qwr2r9tcqmbpsXw8qFandr4TrVlnVPa+y6spfG72lK6OSC9Bmxv7YQKMRPOWW0bfcNK8o/Pr712+LNyr8BqNYu33/3yD8aPHcWnlfhcGzD8AayFcf083ab1BLAwQUAAIACAA2W+tItIcUDKABAAAuBgAAHwAAAHVuaXZlcnNhbC9odG1sX3NraW5fc2V0dGluZ3MuanONlE1vwjAMhu/8CpRdJ8Q+YbuhwSQkDpPGbdohFFMq0jhKAoMh/vvq8NWk6SC+NK+evo4dOdtGs1gsYc3X5tZ9u/2Hv3cakGb1Em59XdToOenMiGwK4ywHkUlgAbIiZMaFgZO+OyMxZyad62TzSb6mZMjwZFYSVcRCRzQT0VYR7SeirWOJf49go1TVvqJSnydLa1G2EpQWpG1J1Dl3DLt5d6tcYADjCvQFdMYT8Ew7btWRZ8enDkWZSzBXXG5GmGJrwpNFqnEpp3X55xsFurjxxR5ov3TeBp6dyIwdWsjDxIMuRT2pNBgDh7zPA4ooLPgERMm37dY/qGdcLSigV5nJ7JHu3VGUacVTqHSp26PwMVl4VbrZoahyFtZ2TzzcU3iE4BvQFav+I4UHolqqKy5QaUypIxW02vMTKpBPM5keUrcpohwdlmzruncu1B2/z7wRwmCE5pGJzOsejium3kYH1wRZR7GZFzExlhcjmor9HDyQx9PY8Bmh/VeTcWt5Ms+L16F4GanjYIpv0EM5QxJyrhegx4iiqOf70snD5I3dH1BLAwQUAAIACAA2W+tI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A2W+tIlBOzImkAAABuAAAAHAAAAHVuaXZlcnNhbC9sb2NhbF9zZXR0aW5ncy54bWwNzDEOgzAMQNGdU1jeKe3WgcDGVpbSA1jERZEcG5GA4PZk+8PTb/szChy8pWDq8PV4IrDO5oMuDn/TUL8RUib1JKbsUA2h76pWbCb5cs4FJliFLt4mjiUyjxSLHHYRqOFTXv/AHpuuugF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NlvrSDXb2a1oAQAA8wIAACkAAAB1bml2ZXJzYWwvc2tpbl9jdXN0b21pemF0aW9uX3NldHRpbmdzLnhtbI1S22obMRB9z1eI/IAljW4LW4OuxZCHQhPyvPWqYYmjLSuFhKKPrzatcdy6tJqnmXPmDDM6fX6ckn3OZX6avg9lmtPnWMqUHvL2CqF+Px/m5dMScyx5c6rcT2mcX3bp67zWWjWXIY3DMtoVzVuMwttDSmrlVMuYYRRJ5qlXyHluG9aB68A2zFFi+81vEj91l7iPqVxW7Tdn6J8Nu5TjUnZpjK9bOGe/h843+LgM49R4eSvYGvU4tTq2BmKES+4r1QAgkOWOOFyl7KQmyGPGMVSjKFBAhHPSiUok5dCy0ImmwnwnEJOMUVepp60baW0ctVVCR4hu07zqbA3BSIwRIQSYq1xAMBg1NjQNDWo9IDgwIKo2mihAwQYTWPXOC8uRol5gXJkxgPHpuKft3p/rVP3vdY7n/IfgxS+4iK7e2lwwV79/XpZGvo1P3w5DiejLkONu/HAd7m5urn958s2/R8Zq1LbxX339A1BLAwQUAAIACAA3W+tIzZF56aEOAADyXgAAFwAAAHVuaXZlcnNhbC91bml2ZXJzYWwucG5n7dx5VNLbvgBwy6HJTnUalDJJTbunCdRKKZRs0DzZeE3rlIJD0mm4ZJSCMaTlTdPkqCl4NGny1r1mZB0PDihiKVEG1dXMVMggKRIRUQEZfpfee2sd1Hfe/2+tH2vxc/32z9+ePpu9v/ufnbl3d8jsmYtn2tjYzA7dsW2/jY1dmI2NbeJ0B0uKecvqEMufKfj9IVtsHghdvlhu7LBBu4JsbCpps4wx9pb7Gad3HMLb2Hz35Nt3Ch93L97GJvpy6LagcEK0sodLK2m/2ZIIdFy79ipXeGtL+I6f3ctu3tgRFHRxW5zg1o5jedW+S1F5N+q1y3YPvDiPHeWI+oU+LzSVl6pjOr6qEcwqFcnUOtbc09eVLCEna7VcwDSAoxq6RAAnZeQ5SnhhioMzZtyFQndIAJzXxK/LVbKdNFSjhgkYo8yy7dDXWZP+N8fZ+VQ8xYBgcMiGiNX7ZkEwE/K7IW48tlzalQWlGivN8JxwL9XtYJ9GG1tH+B+XVzGY3/KcpOc2ruVIm3oen0+YkAfm1LfnaKqpChN7pnn8u98uxthvz5+/qV2N8MA+nfB8M30Kz9KXcyfVDIPdDFeH9uanTWqUXf6DGbkChmFiPZb5YWJuuf8rY2L5cExMXqSnp7DIe2LDjjY2bdsePm9S2Y1Nd8ozfrgxUDyh7NTuC+mZV+65T+yhxgvpodEF1/yxLZNbN2v+wn3b4ycxzsp/4P6PC7W4iY07Y7vIa+WtK88mdeMiL+KB/R9LIBPToxxWh4VvW5g7qZtWh9VeYUxVNExs3bPZBxn3Mla6T3I6yJAdCM3EJ0xMPwt5CN8378C2iQU4P4R/WRk78x4IAUKAECAECAFCgBAgBAgBQoAQIAQIAUKAECAECAFCgBAgBAgBQoAQIAQIAUKAECAECAFCgBAgBAgBQoAQIAQIAUKAECAECAFCgBAgBAgBQoAQIAQIAUKAECAECAFCgBAgBAgBQoAQIAQIAUKAECAECAFCgBAgBAgBQoAQIAQIAUKAECDE/0+IRkrMkEkrkej5kImFWy4A9kP6k8EZvP/llL33FzCxMXExTyc92mSblrlnJnPBpMYsYzAOFR3ynlQD05+D/FmyT9m1ScnuttF5tmF2wanhNyd0y2LH6V5pmZimSVWlqdeHNZhGu+r2oEzDA59e0JNV9VpxzyYVB48HsvnrXSWEEql6QxsMFVJAH1dgtaRxVN+/JpAeMMZo0fSoRUzz8N3PCJVOT1P5coHXUNUiieq9SC9NFxT74QbEZG1P8azl2igxgSNNNKQ/wbmOH/asVFyDvi8BeAW4BcUi5UtR7AKlOlCk1Btz8ZCLmR4ooF3fL3Gdlr8nUC871JxHrJYmQhEl/GjRkdqzav8U6jzUxzbDoBXU5gSM0W2somHLxx0LDtaLQqDk30jCTWLsSGLp1y5+T+DoXvfvvERVwVf59WP2n95/Lbq904nmYUjHnWOJB5BWPfh5A9y8eezinEBdT0saBBEhZJ5wRIxV85ei+uiyjIuC19NSslTsJs2Cr0UelixuG5w0BX/FyS9aDb7WRt37QrbOZaQS+u/nzXEAga1Tt0SxhL2fu+zzX0byyFdGWnPLsvi5po/JC+q0+AdWnTMMcUZ3fVzEfIeWeleQ0FI+p4pGHP5ac194nBMF77TLv1v7ub2Z4ELmZrDCCJvmW70qc2h54UsRodnxQHfiUdk/S0+Y36KEhJ+FitU5lnfnhQm3bEw3DrSyUWY1zSmyy2Nv/R5z8UVf61+00sGSgWy4TVPVTgbeukl/oBrVkStYwriRJN5yRy+o5banPJI1YB7r4IqjFs+IoA+FZ6wlutxNEZTJTw/Pml/hepdtoNqNO2sS9yEL1lCtm3OOqUB0xgH+5aKLfLP6byYpeaQ9cs4VL+4heCdKLXYdJuPOP0tH2omg5sHLdVSjFMpNOcYkj3ZuZ16YQ3SRU8xy1xeERnmDyJMWR/Wjl/JGvStcL7MNL2nWo/V72w5zcQh0iDP8qyT5XHCHsRKnjoOaio+LrhdjzmBifL7TK7vYwCl7KRBYBdd/O+FTY7ja3ExGV494z6NBschCfIzsPU9Wp2qoW+L9xY3pUq4ZTOIirGeTzbEf3Kjpg7qtvSaUtMBBgxAZVFygnE2Tp0Ipul7gfPRZhTQb2FAKE9ISj1egAt8SuGrVMPGtIvsNzU9MRRaq8d0Uid6ZL4ozatUaf61mKQ4q9xM3BPDVEj5/KUBGsgK0JlhAlp4AHRoJs8u35cU7ZM6DDhwOz6YrTnLJ+k/0FXFNcW6uO0IeMiSjq66ruayFYS2iU5QltF436mORAsnpweVY//JOt1mG5kL6pVQ9WUjuaYHMbtE8xEta8E3tfIgIxje0ys8Y5Ps1BbN9g5ej6O0QT+gJQPPOoUTNIZCKgVOGEn3bquAW6CMarkue41GajdMgha6Kj0RdLvPfZWjRNvghu/x9z/vY82YM1GXjnTi01XOCSNBbd2d6PU77myiBtB+9eFeEvFdJwVuveKkeDtFciunGQR/gFTEwk7kqQznfAAn7XaQJ7mawfmTcjDOQdwfQSqjT66Nw2apNDVflkSFbGs3kCOxZAb9EFMQX4SgAnidroKG4Ih2RJs/xdVY+eYWUKJceGarWSrDvDl4XmZVpAndGa/uzxkT0XMa5k3W1zst2H+C1e0Z9f7QvT9bN3UNu3enKp/hs+LH3gvkXet/9/xpaueNPfCVkcxfKwz8zymlqjiIcDgFMGpFltlLELgzrU8QuCQlGQiRrTVnrLVULJbwz3zRlb6Pb5avjRPiSrGt/ZX2ojoBDNkTIPRgnpwrM8N29Rf4OZsPpU+hbj1amle+s/YQ5o6i8umf4MmlpfjuRUCdxsZ7cP2Sk7kxrNFuY8NJMgw7791/Ul592YXxKh0WsukoqsyYcMTIz9dRyRvk1Pem4Q/qJCi0MwYRQWuKWYOFc83Odqpwu64909/3+qqou6v5JaEdVmkDnneP8voGWLoiN8UllmTcw9PYnE34u3knj/5TUj0YlKebjKPtLx7RxqJz2FT8NpdQtqNBqiz2tF5cSn4cppWdkSnmDY5MxrUwzwzQKc4C4xXA2xhiQx0glaknIunfmx1G01lc+5gB0zuOx/XO1JpcIplMIxXx36huCUSMPoJTKF3kZmF8phIfkH4Q19O7pXlyS95s1T5Vl/anRZ/5JWzg9Z21YH82P5zctXz2DovDcKI/4S/me4zhtsZt1bVy8B8XnVVHDVahRUQj/19i1YaPUwy/Nnghf135po8ITIeV3U7zb9GdKTJLl+Uho9PV9Q5W/U4+hpC2ko82k0JeUmEdjui4Y0VuIBdiqfidkOY3OIVvGEI0uuwQTFM0VvkwfdVq3IlxLzi1t9+xJ/iI/Lg981c8tFMTZ31n4TBmZLQ7O11fttkyM5ZqhJC7ReuZohA/SucZP+9IEZPTp4bYOeJHIVkvdKcyFHamN+pcLWUwcIHYqNJgR0kBbF7sXWzcXMZJXYgg0G3dubSk6ufW1ec5bVtX/jKJLvHiDH+9+dOFjUxPr7o+dTx/X3rmdwYYBNQUYH1fDaGvwOghwnmIfz3uKi18FiIXT/6jHVkcOST8U9Dq+yhGhZctaUd2l5Vl4mKAz5FrNaoiKO/a+qFx+pRx/mAwcgENwkkBVDyxs1NL+xHhO9zHzUTfN0Z0aeT10yREPhuP88seIkST0k3hLjOGQcUq9yWmXw68Q+9+p7GHP1GVBSHiPk8eDkTc32uO6g/PxsPqNi39Zm6o06HYVWs0Du20lFIOynvrki6KmlZBHRVc7Z2WoAw1cQYLdBX06hk9LXOnaCvxOdvRY1gqUktY8O4HqKIECbcRsel+rs48YV9JRw1T5s9TIFA4ZtZoBxRp87hAb5lwN0ahpB1rhiQLWtDRBKsYHvduHqaNN3cBdPKTTkpa+JRkU67HlWT+Rp6okgTYlxSmmCF48ssU0ta877tD1y+xkc7DcEin90Xll/z1lFYSOlfRHiKnnotlD/syhRJJlRXNqzksstKxpxOe2G2vjq1XeV9/4oelJA18zssv45llTAw6M1MmQLL3gN1qYpnUtgtYuHU7i5o4bI+LGu0zKT067IpjT6EgcSSiRW0KhGv/C6V51LOyjNHihS9yW38iZwulTpFQR1+H4iHdLF85eXeXKrzkYG/PRr7IAgcNe+mPi8J5NGuRNO/A6/lxSSCnLHC3GGiv86Q0LsKW30wWpdBlyA+NwkPGIK1+RmFInCR836VxL9cOJkZ+/FiFH8bwTVE67nFdFNR4e00lImpdn7j/cCOPFzw9rSZO9d0JSstvLCC6USjREnRRsFQT4J2BIs7NOoER1BTSuT+IqmuY9TWqJCg4GqqKvtxPqMI9meElHdnU0VHuwbg7555iaku2qtYmF1ovX4AJR5QPTkaFnfPQh1JB3qcHgQhTWb7yrH/VnIJvHehc7nY3vTFTWvCU4SvkHo3L4vU7DBfOsu+FbaPaCDmOZp8k6CGvPD8flsDorfbzF8s/88zkqvwHCOQdBlxQzdORF9+vn66LlZ6/uuaP2zu/YS3TphFFmpKi+nrSOFH1PK1EMc4Xtk1w5RzRiiV0fB2zcuyNQa8nBJTdK+iFv62gDmetch08WWtEqIc5UuOkIen0iep3/WIkWEchELd6Zl9r0WvTSn5E9h1Qx8iT34g7JiqgklwB/VfJ5rq5mfvK4aH6VreiLvj9Xzv2CF48ygef8UaWTfb5s2mADhRc7cSuZKk/YDO80rkGIlEPIaO6HifuU00stOxjM0D309ncrFOcC910vxx8dl0fp2wsYd8Z0r0k7nIe+gx8vQymn/xLoPXHrZykW7ZgdMfQRDYzRbdWhvD87uNyyE8n/v54nA4aXz2U/c09nw9qknIkbwOpdtrdzs3Eoy4KglABmdt4dr0lbvs0Vqa+D+9iAQ74aarYEe90mnZRWNe32QE9CDx42kD6+3h9+dQieBdkVb1BSbd5hbP0kkeQMG8sndPvubQ+2YNL+A1BLAwQUAAIACAA3W+tIle6RfksAAABrAAAAGwAAAHVuaXZlcnNhbC91bml2ZXJzYWwucG5nLnhtbLOxr8jNUShLLSrOzM+zVTLUM1Cyt+PlsikoSi3LTC1XqACKAQUhQEmhEsg1QnDLM1NKMoBCBuZmCMGM1Mz0jBJbJQsDc7igPtBMAFBLAQIAABQAAgAIADZb60gVDq0oZAQAAAcRAAAdAAAAAAAAAAEAAAAAAAAAAAB1bml2ZXJzYWwvY29tbW9uX21lc3NhZ2VzLmxuZ1BLAQIAABQAAgAIADZb60gIfgsjKQMAAIYMAAAnAAAAAAAAAAEAAAAAAJ8EAAB1bml2ZXJzYWwvZmxhc2hfcHVibGlzaGluZ19zZXR0aW5ncy54bWxQSwECAAAUAAIACAA2W+tIvnzWSLkCAABRCgAAIQAAAAAAAAABAAAAAAANCAAAdW5pdmVyc2FsL2ZsYXNoX3NraW5fc2V0dGluZ3MueG1sUEsBAgAAFAACAAgANlvrSCqWD2f+AgAAlwsAACYAAAAAAAAAAQAAAAAABQsAAHVuaXZlcnNhbC9odG1sX3B1Ymxpc2hpbmdfc2V0dGluZ3MueG1sUEsBAgAAFAACAAgANlvrSLSHFAygAQAALgYAAB8AAAAAAAAAAQAAAAAARw4AAHVuaXZlcnNhbC9odG1sX3NraW5fc2V0dGluZ3MuanNQSwECAAAUAAIACAA2W+tIPTwv0cEAAADlAQAAGgAAAAAAAAABAAAAAAAkEAAAdW5pdmVyc2FsL2kxOG5fcHJlc2V0cy54bWxQSwECAAAUAAIACAA2W+tIlBOzImkAAABuAAAAHAAAAAAAAAABAAAAAAAdEQAAdW5pdmVyc2FsL2xvY2FsX3NldHRpbmdzLnhtbFBLAQIAABQAAgAIAESUV0cjtE77+wIAALAIAAAUAAAAAAAAAAEAAAAAAMARAAB1bml2ZXJzYWwvcGxheWVyLnhtbFBLAQIAABQAAgAIADZb60g129mtaAEAAPMCAAApAAAAAAAAAAEAAAAAAO0UAAB1bml2ZXJzYWwvc2tpbl9jdXN0b21pemF0aW9uX3NldHRpbmdzLnhtbFBLAQIAABQAAgAIADdb60jNkXnpoQ4AAPJeAAAXAAAAAAAAAAAAAAAAAJwWAAB1bml2ZXJzYWwvdW5pdmVyc2FsLnBuZ1BLAQIAABQAAgAIADdb60iV7pF+SwAAAGsAAAAbAAAAAAAAAAEAAAAAAHIlAAB1bml2ZXJzYWwvdW5pdmVyc2FsLnBuZy54bWxQSwUGAAAAAAsACwBJAwAA9iUAAAAA"/>
  <p:tag name="ISPRING_PRESENTATION_TITLE" val="体育赛事商务活动集会展会项目赞助招商方案PPT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LIDE.GUIDESSETTING" val="{&quot;Id&quot;:&quot;GuidesStyle_None&quot;,&quot;Name&quot;:&quot;无&quot;,&quot;HeaderHeight&quot;:0.0,&quot;FooterHeight&quot;:0.0,&quot;SideMargin&quot;:0.0,&quot;TopMargin&quot;:0.0,&quot;BottomMargin&quot;:0.0,&quot;IntervalMargin&quot;:0.0}"/>
  <p:tag name="COMMONDATA" val="eyJoZGlkIjoiZDAyZWRhNTVhM2IyN2IwMGQ2NGMxMDk3OGYwMGMzNDk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01164320"/>
  <p:tag name="MH_LIBRARY" val="GRAPHIC"/>
  <p:tag name="MH_TYPE" val="Other"/>
  <p:tag name="MH_ORDER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01164320"/>
  <p:tag name="MH_LIBRARY" val="GRAPHIC"/>
  <p:tag name="MH_TYPE" val="Other"/>
  <p:tag name="MH_ORDER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01164320"/>
  <p:tag name="MH_LIBRARY" val="GRAPHIC"/>
  <p:tag name="MH_TYPE" val="Other"/>
  <p:tag name="MH_ORDER" val="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01164320"/>
  <p:tag name="MH_LIBRARY" val="GRAPHIC"/>
  <p:tag name="MH_TYPE" val="Other"/>
  <p:tag name="MH_ORDER" val="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01164320"/>
  <p:tag name="MH_LIBRARY" val="GRAPHIC"/>
  <p:tag name="MH_TYPE" val="Other"/>
  <p:tag name="MH_ORDER" val="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01164320"/>
  <p:tag name="MH_LIBRARY" val="GRAPHIC"/>
  <p:tag name="MH_TYPE" val="Other"/>
  <p:tag name="MH_ORDER" val="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01164320"/>
  <p:tag name="MH_LIBRARY" val="GRAPHIC"/>
  <p:tag name="MH_TYPE" val="Other"/>
  <p:tag name="MH_ORDER" val="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01164320"/>
  <p:tag name="MH_LIBRARY" val="GRAPHIC"/>
  <p:tag name="MH_TYPE" val="Other"/>
  <p:tag name="MH_ORDER" val="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12923"/>
  <p:tag name="MH_LIBRARY" val="GRAPHIC"/>
  <p:tag name="MH_TYPE" val="Other"/>
  <p:tag name="MH_ORDER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66488164"/>
  <p:tag name="KSO_WM_UNIT_PLACING_PICTURE_USER_VIEWPORT" val="{&quot;height&quot;:5100,&quot;width&quot;:609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01164320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01164320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01164320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01164320"/>
  <p:tag name="MH_LIBRARY" val="GRAPHIC"/>
  <p:tag name="MH_TYPE" val="Other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01164320"/>
  <p:tag name="MH_LIBRARY" val="GRAPHIC"/>
  <p:tag name="MH_TYPE" val="SubTitle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01164320"/>
  <p:tag name="MH_LIBRARY" val="GRAPHIC"/>
  <p:tag name="MH_TYPE" val="Other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01164320"/>
  <p:tag name="MH_LIBRARY" val="GRAPHIC"/>
  <p:tag name="MH_TYPE" val="Other"/>
  <p:tag name="MH_ORDER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01164320"/>
  <p:tag name="MH_LIBRARY" val="GRAPHIC"/>
  <p:tag name="MH_TYPE" val="SubTitle"/>
  <p:tag name="MH_ORDER" val="3"/>
</p:tagLst>
</file>

<file path=ppt/theme/theme1.xml><?xml version="1.0" encoding="utf-8"?>
<a:theme xmlns:a="http://schemas.openxmlformats.org/drawingml/2006/main" name="1_默认设计模板">
  <a:themeElements>
    <a:clrScheme name="浅绿清新">
      <a:dk1>
        <a:srgbClr val="3D3D3D"/>
      </a:dk1>
      <a:lt1>
        <a:srgbClr val="FFFFFF"/>
      </a:lt1>
      <a:dk2>
        <a:srgbClr val="7F7F7F"/>
      </a:dk2>
      <a:lt2>
        <a:srgbClr val="F6F6F6"/>
      </a:lt2>
      <a:accent1>
        <a:srgbClr val="63A711"/>
      </a:accent1>
      <a:accent2>
        <a:srgbClr val="B7D82F"/>
      </a:accent2>
      <a:accent3>
        <a:srgbClr val="E4D3BA"/>
      </a:accent3>
      <a:accent4>
        <a:srgbClr val="EDEBDE"/>
      </a:accent4>
      <a:accent5>
        <a:srgbClr val="969696"/>
      </a:accent5>
      <a:accent6>
        <a:srgbClr val="3D3D3D"/>
      </a:accent6>
      <a:hlink>
        <a:srgbClr val="B7D82F"/>
      </a:hlink>
      <a:folHlink>
        <a:srgbClr val="63A711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alpha val="7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绿灰清新</Template>
  <TotalTime>2526</TotalTime>
  <Words>889</Words>
  <Application>Microsoft Office PowerPoint</Application>
  <PresentationFormat>自定义</PresentationFormat>
  <Paragraphs>142</Paragraphs>
  <Slides>16</Slides>
  <Notes>15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Malgun Gothic</vt:lpstr>
      <vt:lpstr>Microsoft YaHei Light</vt:lpstr>
      <vt:lpstr>黑体</vt:lpstr>
      <vt:lpstr>思源黑体 CN Bold</vt:lpstr>
      <vt:lpstr>思源黑体 CN Heavy</vt:lpstr>
      <vt:lpstr>宋体</vt:lpstr>
      <vt:lpstr>微软雅黑</vt:lpstr>
      <vt:lpstr>微软雅黑</vt:lpstr>
      <vt:lpstr>幼圆</vt:lpstr>
      <vt:lpstr>Agency FB</vt:lpstr>
      <vt:lpstr>Arial</vt:lpstr>
      <vt:lpstr>Arial Black</vt:lpstr>
      <vt:lpstr>Calibri</vt:lpstr>
      <vt:lpstr>Raavi</vt:lpstr>
      <vt:lpstr>Wingdings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111</dc:creator>
  <cp:lastModifiedBy>ting cheng</cp:lastModifiedBy>
  <cp:revision>310</cp:revision>
  <dcterms:created xsi:type="dcterms:W3CDTF">2019-09-03T10:25:00Z</dcterms:created>
  <dcterms:modified xsi:type="dcterms:W3CDTF">2023-09-08T13:38:34Z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2052-11.1.0.12156</vt:lpwstr>
  </property>
  <property fmtid="{D5CDD505-2E9C-101B-9397-08002B2CF9AE}" pid="3" name="ICV">
    <vt:lpwstr>E1322873EEA14F0390172B592DB9E48A</vt:lpwstr>
  </property>
</Properties>
</file>